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AEAED8D-6444-4D02-ADFC-8169E549CC03}" type="datetimeFigureOut">
              <a:rPr lang="en-US" smtClean="0"/>
              <a:t>9/12/2021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7C154CA-02C9-4956-B757-A8F599C3299B}" type="slidenum">
              <a:rPr lang="en-US" smtClean="0"/>
              <a:t>‹Nº›</a:t>
            </a:fld>
            <a:endParaRPr lang="en-US"/>
          </a:p>
        </p:txBody>
      </p:sp>
    </p:spTree>
    <p:extLst>
      <p:ext uri="{BB962C8B-B14F-4D97-AF65-F5344CB8AC3E}">
        <p14:creationId xmlns:p14="http://schemas.microsoft.com/office/powerpoint/2010/main" val="169145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EAED8D-6444-4D02-ADFC-8169E549CC03}" type="datetimeFigureOut">
              <a:rPr lang="en-US" smtClean="0"/>
              <a:t>9/12/2021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C154CA-02C9-4956-B757-A8F599C3299B}" type="slidenum">
              <a:rPr lang="en-US" smtClean="0"/>
              <a:t>‹Nº›</a:t>
            </a:fld>
            <a:endParaRPr lang="en-US"/>
          </a:p>
        </p:txBody>
      </p:sp>
    </p:spTree>
    <p:extLst>
      <p:ext uri="{BB962C8B-B14F-4D97-AF65-F5344CB8AC3E}">
        <p14:creationId xmlns:p14="http://schemas.microsoft.com/office/powerpoint/2010/main" val="134123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AEAED8D-6444-4D02-ADFC-8169E549CC03}" type="datetimeFigureOut">
              <a:rPr lang="en-US" smtClean="0"/>
              <a:t>9/12/2021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7C154CA-02C9-4956-B757-A8F599C3299B}" type="slidenum">
              <a:rPr lang="en-US" smtClean="0"/>
              <a:t>‹Nº›</a:t>
            </a:fld>
            <a:endParaRPr lang="en-US"/>
          </a:p>
        </p:txBody>
      </p:sp>
    </p:spTree>
    <p:extLst>
      <p:ext uri="{BB962C8B-B14F-4D97-AF65-F5344CB8AC3E}">
        <p14:creationId xmlns:p14="http://schemas.microsoft.com/office/powerpoint/2010/main" val="1775615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EAED8D-6444-4D02-ADFC-8169E549CC03}" type="datetimeFigureOut">
              <a:rPr lang="en-US" smtClean="0"/>
              <a:t>9/12/2021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7C154CA-02C9-4956-B757-A8F599C3299B}" type="slidenum">
              <a:rPr lang="en-US" smtClean="0"/>
              <a:t>‹Nº›</a:t>
            </a:fld>
            <a:endParaRPr lang="en-US"/>
          </a:p>
        </p:txBody>
      </p:sp>
    </p:spTree>
    <p:extLst>
      <p:ext uri="{BB962C8B-B14F-4D97-AF65-F5344CB8AC3E}">
        <p14:creationId xmlns:p14="http://schemas.microsoft.com/office/powerpoint/2010/main" val="3347946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AEAED8D-6444-4D02-ADFC-8169E549CC03}" type="datetimeFigureOut">
              <a:rPr lang="en-US" smtClean="0"/>
              <a:t>9/12/2021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7C154CA-02C9-4956-B757-A8F599C3299B}" type="slidenum">
              <a:rPr lang="en-US" smtClean="0"/>
              <a:t>‹Nº›</a:t>
            </a:fld>
            <a:endParaRPr lang="en-US"/>
          </a:p>
        </p:txBody>
      </p:sp>
    </p:spTree>
    <p:extLst>
      <p:ext uri="{BB962C8B-B14F-4D97-AF65-F5344CB8AC3E}">
        <p14:creationId xmlns:p14="http://schemas.microsoft.com/office/powerpoint/2010/main" val="3842672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AEAED8D-6444-4D02-ADFC-8169E549CC03}" type="datetimeFigureOut">
              <a:rPr lang="en-US" smtClean="0"/>
              <a:t>9/12/2021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154CA-02C9-4956-B757-A8F599C3299B}" type="slidenum">
              <a:rPr lang="en-US" smtClean="0"/>
              <a:t>‹Nº›</a:t>
            </a:fld>
            <a:endParaRPr lang="en-US"/>
          </a:p>
        </p:txBody>
      </p:sp>
    </p:spTree>
    <p:extLst>
      <p:ext uri="{BB962C8B-B14F-4D97-AF65-F5344CB8AC3E}">
        <p14:creationId xmlns:p14="http://schemas.microsoft.com/office/powerpoint/2010/main" val="22711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AEAED8D-6444-4D02-ADFC-8169E549CC03}" type="datetimeFigureOut">
              <a:rPr lang="en-US" smtClean="0"/>
              <a:t>9/12/2021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C154CA-02C9-4956-B757-A8F599C3299B}" type="slidenum">
              <a:rPr lang="en-US" smtClean="0"/>
              <a:t>‹Nº›</a:t>
            </a:fld>
            <a:endParaRPr lang="en-US"/>
          </a:p>
        </p:txBody>
      </p:sp>
    </p:spTree>
    <p:extLst>
      <p:ext uri="{BB962C8B-B14F-4D97-AF65-F5344CB8AC3E}">
        <p14:creationId xmlns:p14="http://schemas.microsoft.com/office/powerpoint/2010/main" val="3608182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AEAED8D-6444-4D02-ADFC-8169E549CC03}" type="datetimeFigureOut">
              <a:rPr lang="en-US" smtClean="0"/>
              <a:t>9/12/2021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C154CA-02C9-4956-B757-A8F599C3299B}" type="slidenum">
              <a:rPr lang="en-US" smtClean="0"/>
              <a:t>‹Nº›</a:t>
            </a:fld>
            <a:endParaRPr lang="en-US"/>
          </a:p>
        </p:txBody>
      </p:sp>
    </p:spTree>
    <p:extLst>
      <p:ext uri="{BB962C8B-B14F-4D97-AF65-F5344CB8AC3E}">
        <p14:creationId xmlns:p14="http://schemas.microsoft.com/office/powerpoint/2010/main" val="4087331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AED8D-6444-4D02-ADFC-8169E549CC03}" type="datetimeFigureOut">
              <a:rPr lang="en-US" smtClean="0"/>
              <a:t>9/12/2021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C154CA-02C9-4956-B757-A8F599C3299B}" type="slidenum">
              <a:rPr lang="en-US" smtClean="0"/>
              <a:t>‹Nº›</a:t>
            </a:fld>
            <a:endParaRPr lang="en-US"/>
          </a:p>
        </p:txBody>
      </p:sp>
    </p:spTree>
    <p:extLst>
      <p:ext uri="{BB962C8B-B14F-4D97-AF65-F5344CB8AC3E}">
        <p14:creationId xmlns:p14="http://schemas.microsoft.com/office/powerpoint/2010/main" val="3243648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AEAED8D-6444-4D02-ADFC-8169E549CC03}" type="datetimeFigureOut">
              <a:rPr lang="en-US" smtClean="0"/>
              <a:t>9/12/2021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7C154CA-02C9-4956-B757-A8F599C3299B}" type="slidenum">
              <a:rPr lang="en-US" smtClean="0"/>
              <a:t>‹Nº›</a:t>
            </a:fld>
            <a:endParaRPr lang="en-US"/>
          </a:p>
        </p:txBody>
      </p:sp>
    </p:spTree>
    <p:extLst>
      <p:ext uri="{BB962C8B-B14F-4D97-AF65-F5344CB8AC3E}">
        <p14:creationId xmlns:p14="http://schemas.microsoft.com/office/powerpoint/2010/main" val="1639953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AEAED8D-6444-4D02-ADFC-8169E549CC03}" type="datetimeFigureOut">
              <a:rPr lang="en-US" smtClean="0"/>
              <a:t>9/12/2021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C154CA-02C9-4956-B757-A8F599C3299B}" type="slidenum">
              <a:rPr lang="en-US" smtClean="0"/>
              <a:t>‹Nº›</a:t>
            </a:fld>
            <a:endParaRPr lang="en-US"/>
          </a:p>
        </p:txBody>
      </p:sp>
    </p:spTree>
    <p:extLst>
      <p:ext uri="{BB962C8B-B14F-4D97-AF65-F5344CB8AC3E}">
        <p14:creationId xmlns:p14="http://schemas.microsoft.com/office/powerpoint/2010/main" val="3334143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AEAED8D-6444-4D02-ADFC-8169E549CC03}" type="datetimeFigureOut">
              <a:rPr lang="en-US" smtClean="0"/>
              <a:t>9/12/2021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7C154CA-02C9-4956-B757-A8F599C3299B}" type="slidenum">
              <a:rPr lang="en-US" smtClean="0"/>
              <a:t>‹Nº›</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311347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Ronald.choque2111@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91E29-0DB1-4991-B2B3-4F530667834A}"/>
              </a:ext>
            </a:extLst>
          </p:cNvPr>
          <p:cNvSpPr>
            <a:spLocks noGrp="1"/>
          </p:cNvSpPr>
          <p:nvPr>
            <p:ph type="ctrTitle"/>
          </p:nvPr>
        </p:nvSpPr>
        <p:spPr>
          <a:xfrm>
            <a:off x="599225" y="739518"/>
            <a:ext cx="10993549" cy="1475013"/>
          </a:xfrm>
        </p:spPr>
        <p:txBody>
          <a:bodyPr>
            <a:normAutofit/>
          </a:bodyPr>
          <a:lstStyle/>
          <a:p>
            <a:r>
              <a:rPr lang="es-BO" sz="4800" dirty="0"/>
              <a:t>EVALUACION PROCESUAL HITO 2</a:t>
            </a:r>
            <a:endParaRPr lang="en-US" sz="4800" dirty="0"/>
          </a:p>
        </p:txBody>
      </p:sp>
      <p:sp>
        <p:nvSpPr>
          <p:cNvPr id="3" name="Subtítulo 2">
            <a:extLst>
              <a:ext uri="{FF2B5EF4-FFF2-40B4-BE49-F238E27FC236}">
                <a16:creationId xmlns:a16="http://schemas.microsoft.com/office/drawing/2014/main" id="{0588C993-FB89-4E52-822A-7CD043F84F95}"/>
              </a:ext>
            </a:extLst>
          </p:cNvPr>
          <p:cNvSpPr>
            <a:spLocks noGrp="1"/>
          </p:cNvSpPr>
          <p:nvPr>
            <p:ph type="subTitle" idx="1"/>
          </p:nvPr>
        </p:nvSpPr>
        <p:spPr>
          <a:xfrm>
            <a:off x="581194" y="2300487"/>
            <a:ext cx="10993546" cy="590321"/>
          </a:xfrm>
        </p:spPr>
        <p:txBody>
          <a:bodyPr>
            <a:normAutofit/>
          </a:bodyPr>
          <a:lstStyle/>
          <a:p>
            <a:r>
              <a:rPr lang="es-BO" sz="3200" dirty="0"/>
              <a:t>BASE DE DATOS I</a:t>
            </a:r>
            <a:endParaRPr lang="en-US" sz="3200" dirty="0"/>
          </a:p>
        </p:txBody>
      </p:sp>
      <p:pic>
        <p:nvPicPr>
          <p:cNvPr id="8" name="Imagen 7">
            <a:extLst>
              <a:ext uri="{FF2B5EF4-FFF2-40B4-BE49-F238E27FC236}">
                <a16:creationId xmlns:a16="http://schemas.microsoft.com/office/drawing/2014/main" id="{DE3B77DD-B019-4104-82A0-25B9F4450BDF}"/>
              </a:ext>
            </a:extLst>
          </p:cNvPr>
          <p:cNvPicPr>
            <a:picLocks noChangeAspect="1"/>
          </p:cNvPicPr>
          <p:nvPr/>
        </p:nvPicPr>
        <p:blipFill rotWithShape="1">
          <a:blip r:embed="rId2"/>
          <a:srcRect l="29315" t="42317" r="30733" b="40451"/>
          <a:stretch/>
        </p:blipFill>
        <p:spPr>
          <a:xfrm>
            <a:off x="7765105" y="5194250"/>
            <a:ext cx="3809635" cy="924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a:extLst>
              <a:ext uri="{FF2B5EF4-FFF2-40B4-BE49-F238E27FC236}">
                <a16:creationId xmlns:a16="http://schemas.microsoft.com/office/drawing/2014/main" id="{C98E121B-010C-4F69-B1B0-38FD766B6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81" y="2972219"/>
            <a:ext cx="2082135" cy="3450395"/>
          </a:xfrm>
          <a:prstGeom prst="rect">
            <a:avLst/>
          </a:prstGeom>
        </p:spPr>
      </p:pic>
      <p:sp>
        <p:nvSpPr>
          <p:cNvPr id="11" name="CuadroTexto 10">
            <a:extLst>
              <a:ext uri="{FF2B5EF4-FFF2-40B4-BE49-F238E27FC236}">
                <a16:creationId xmlns:a16="http://schemas.microsoft.com/office/drawing/2014/main" id="{C61CB028-0BE3-4B74-BEA2-DAC4ABD69AEF}"/>
              </a:ext>
            </a:extLst>
          </p:cNvPr>
          <p:cNvSpPr txBox="1"/>
          <p:nvPr/>
        </p:nvSpPr>
        <p:spPr>
          <a:xfrm>
            <a:off x="3038166" y="3645658"/>
            <a:ext cx="6410633" cy="1384995"/>
          </a:xfrm>
          <a:prstGeom prst="rect">
            <a:avLst/>
          </a:prstGeom>
          <a:noFill/>
        </p:spPr>
        <p:txBody>
          <a:bodyPr wrap="square" rtlCol="0">
            <a:spAutoFit/>
          </a:bodyPr>
          <a:lstStyle/>
          <a:p>
            <a:r>
              <a:rPr lang="es-BO" sz="2800" b="1" dirty="0">
                <a:solidFill>
                  <a:schemeClr val="bg1"/>
                </a:solidFill>
                <a:effectLst>
                  <a:outerShdw blurRad="38100" dist="38100" dir="2700000" algn="tl">
                    <a:srgbClr val="000000">
                      <a:alpha val="43137"/>
                    </a:srgbClr>
                  </a:outerShdw>
                </a:effectLst>
              </a:rPr>
              <a:t>PRESENTA: </a:t>
            </a:r>
          </a:p>
          <a:p>
            <a:r>
              <a:rPr lang="es-BO" sz="2800" b="1" dirty="0">
                <a:solidFill>
                  <a:schemeClr val="bg1"/>
                </a:solidFill>
                <a:effectLst>
                  <a:outerShdw blurRad="38100" dist="38100" dir="2700000" algn="tl">
                    <a:srgbClr val="000000">
                      <a:alpha val="43137"/>
                    </a:srgbClr>
                  </a:outerShdw>
                </a:effectLst>
              </a:rPr>
              <a:t>RONALD URIEL CHOQUE PACO</a:t>
            </a:r>
          </a:p>
          <a:p>
            <a:r>
              <a:rPr lang="es-BO" sz="2800" b="1" dirty="0">
                <a:solidFill>
                  <a:schemeClr val="bg1"/>
                </a:solidFill>
                <a:effectLst>
                  <a:outerShdw blurRad="38100" dist="38100" dir="2700000" algn="tl">
                    <a:srgbClr val="000000">
                      <a:alpha val="43137"/>
                    </a:srgbClr>
                  </a:outerShdw>
                </a:effectLst>
              </a:rPr>
              <a:t>SIS6972733</a:t>
            </a:r>
            <a:endParaRPr lang="en-US" sz="2800" b="1" dirty="0">
              <a:solidFill>
                <a:schemeClr val="bg1"/>
              </a:solidFill>
              <a:effectLst>
                <a:outerShdw blurRad="38100" dist="38100" dir="2700000" algn="tl">
                  <a:srgbClr val="000000">
                    <a:alpha val="43137"/>
                  </a:srgbClr>
                </a:outerShdw>
              </a:effectLst>
            </a:endParaRPr>
          </a:p>
        </p:txBody>
      </p:sp>
      <p:sp>
        <p:nvSpPr>
          <p:cNvPr id="12" name="CuadroTexto 11">
            <a:extLst>
              <a:ext uri="{FF2B5EF4-FFF2-40B4-BE49-F238E27FC236}">
                <a16:creationId xmlns:a16="http://schemas.microsoft.com/office/drawing/2014/main" id="{68C9D0BF-0BF6-41DE-8EBB-7C58DBC44753}"/>
              </a:ext>
            </a:extLst>
          </p:cNvPr>
          <p:cNvSpPr txBox="1"/>
          <p:nvPr/>
        </p:nvSpPr>
        <p:spPr>
          <a:xfrm>
            <a:off x="5230760" y="5810705"/>
            <a:ext cx="3480619" cy="307777"/>
          </a:xfrm>
          <a:prstGeom prst="rect">
            <a:avLst/>
          </a:prstGeom>
          <a:noFill/>
        </p:spPr>
        <p:txBody>
          <a:bodyPr wrap="square" rtlCol="0">
            <a:spAutoFit/>
          </a:bodyPr>
          <a:lstStyle/>
          <a:p>
            <a:r>
              <a:rPr lang="es-BO" sz="1400" dirty="0">
                <a:solidFill>
                  <a:schemeClr val="bg1"/>
                </a:solidFill>
              </a:rPr>
              <a:t>EL ALTO, SETIEMBRE DE 2021</a:t>
            </a:r>
            <a:endParaRPr lang="en-US" sz="1400" dirty="0">
              <a:solidFill>
                <a:schemeClr val="bg1"/>
              </a:solidFill>
            </a:endParaRPr>
          </a:p>
        </p:txBody>
      </p:sp>
    </p:spTree>
    <p:extLst>
      <p:ext uri="{BB962C8B-B14F-4D97-AF65-F5344CB8AC3E}">
        <p14:creationId xmlns:p14="http://schemas.microsoft.com/office/powerpoint/2010/main" val="1046714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2588D-5024-4B02-99DC-731EF132550B}"/>
              </a:ext>
            </a:extLst>
          </p:cNvPr>
          <p:cNvSpPr>
            <a:spLocks noGrp="1"/>
          </p:cNvSpPr>
          <p:nvPr>
            <p:ph type="title"/>
          </p:nvPr>
        </p:nvSpPr>
        <p:spPr/>
        <p:txBody>
          <a:bodyPr/>
          <a:lstStyle/>
          <a:p>
            <a:r>
              <a:rPr lang="es-BO" dirty="0"/>
              <a:t>Paso 8: llenar datos en la tabla JUGADOR</a:t>
            </a:r>
            <a:endParaRPr lang="en-US" dirty="0"/>
          </a:p>
        </p:txBody>
      </p:sp>
      <p:pic>
        <p:nvPicPr>
          <p:cNvPr id="5" name="Marcador de contenido 4">
            <a:extLst>
              <a:ext uri="{FF2B5EF4-FFF2-40B4-BE49-F238E27FC236}">
                <a16:creationId xmlns:a16="http://schemas.microsoft.com/office/drawing/2014/main" id="{C9EB4AD1-D29B-4ACE-906C-229DFCBD4FC6}"/>
              </a:ext>
            </a:extLst>
          </p:cNvPr>
          <p:cNvPicPr>
            <a:picLocks noGrp="1" noChangeAspect="1"/>
          </p:cNvPicPr>
          <p:nvPr>
            <p:ph idx="1"/>
          </p:nvPr>
        </p:nvPicPr>
        <p:blipFill rotWithShape="1">
          <a:blip r:embed="rId2"/>
          <a:srcRect l="25792" t="19555" r="24138" b="49972"/>
          <a:stretch/>
        </p:blipFill>
        <p:spPr>
          <a:xfrm>
            <a:off x="1802283" y="2444392"/>
            <a:ext cx="8587433" cy="2939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2031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C85881-9474-4D2B-87E0-81C589AD3FBF}"/>
              </a:ext>
            </a:extLst>
          </p:cNvPr>
          <p:cNvSpPr>
            <a:spLocks noGrp="1"/>
          </p:cNvSpPr>
          <p:nvPr>
            <p:ph type="title"/>
          </p:nvPr>
        </p:nvSpPr>
        <p:spPr/>
        <p:txBody>
          <a:bodyPr/>
          <a:lstStyle/>
          <a:p>
            <a:r>
              <a:rPr lang="es-BO" dirty="0"/>
              <a:t>SECCION: MANEJO DE CONSULTAS</a:t>
            </a:r>
            <a:endParaRPr lang="en-US" dirty="0"/>
          </a:p>
        </p:txBody>
      </p:sp>
      <p:sp>
        <p:nvSpPr>
          <p:cNvPr id="3" name="Marcador de contenido 2">
            <a:extLst>
              <a:ext uri="{FF2B5EF4-FFF2-40B4-BE49-F238E27FC236}">
                <a16:creationId xmlns:a16="http://schemas.microsoft.com/office/drawing/2014/main" id="{BFF55D3B-5120-45CE-8B2C-D7DABB91E532}"/>
              </a:ext>
            </a:extLst>
          </p:cNvPr>
          <p:cNvSpPr>
            <a:spLocks noGrp="1"/>
          </p:cNvSpPr>
          <p:nvPr>
            <p:ph idx="1"/>
          </p:nvPr>
        </p:nvSpPr>
        <p:spPr/>
        <p:txBody>
          <a:bodyPr/>
          <a:lstStyle/>
          <a:p>
            <a:pPr algn="l"/>
            <a:endParaRPr lang="es-ES" sz="1800" b="1" i="0" u="none" strike="noStrike" baseline="0" dirty="0">
              <a:latin typeface="OpenSans-Bold"/>
            </a:endParaRPr>
          </a:p>
          <a:p>
            <a:pPr algn="l"/>
            <a:endParaRPr lang="es-ES" sz="1800" b="1" i="0" u="none" strike="noStrike" baseline="0" dirty="0">
              <a:latin typeface="OpenSans-Bold"/>
            </a:endParaRPr>
          </a:p>
        </p:txBody>
      </p:sp>
      <p:pic>
        <p:nvPicPr>
          <p:cNvPr id="5" name="Imagen 4">
            <a:extLst>
              <a:ext uri="{FF2B5EF4-FFF2-40B4-BE49-F238E27FC236}">
                <a16:creationId xmlns:a16="http://schemas.microsoft.com/office/drawing/2014/main" id="{8005AE97-FA1B-4B91-A472-B99A0F2A9B16}"/>
              </a:ext>
            </a:extLst>
          </p:cNvPr>
          <p:cNvPicPr>
            <a:picLocks noChangeAspect="1"/>
          </p:cNvPicPr>
          <p:nvPr/>
        </p:nvPicPr>
        <p:blipFill rotWithShape="1">
          <a:blip r:embed="rId2"/>
          <a:srcRect l="26532" t="20072" r="43065" b="68205"/>
          <a:stretch/>
        </p:blipFill>
        <p:spPr>
          <a:xfrm>
            <a:off x="4207545" y="2625767"/>
            <a:ext cx="6709100" cy="1455174"/>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36EDE237-53B5-415D-89EB-71E6757FBFC7}"/>
              </a:ext>
            </a:extLst>
          </p:cNvPr>
          <p:cNvPicPr>
            <a:picLocks noChangeAspect="1"/>
          </p:cNvPicPr>
          <p:nvPr/>
        </p:nvPicPr>
        <p:blipFill rotWithShape="1">
          <a:blip r:embed="rId2"/>
          <a:srcRect l="32258" t="68960" r="37903" b="20001"/>
          <a:stretch/>
        </p:blipFill>
        <p:spPr>
          <a:xfrm>
            <a:off x="4585603" y="4526212"/>
            <a:ext cx="5952983" cy="1238864"/>
          </a:xfrm>
          <a:prstGeom prst="rect">
            <a:avLst/>
          </a:prstGeom>
          <a:ln>
            <a:noFill/>
          </a:ln>
          <a:effectLst>
            <a:outerShdw blurRad="292100" dist="139700" dir="2700000" algn="tl" rotWithShape="0">
              <a:srgbClr val="333333">
                <a:alpha val="65000"/>
              </a:srgbClr>
            </a:outerShdw>
          </a:effectLst>
        </p:spPr>
      </p:pic>
      <p:sp>
        <p:nvSpPr>
          <p:cNvPr id="8" name="CuadroTexto 7">
            <a:extLst>
              <a:ext uri="{FF2B5EF4-FFF2-40B4-BE49-F238E27FC236}">
                <a16:creationId xmlns:a16="http://schemas.microsoft.com/office/drawing/2014/main" id="{AC3EC4D8-8B3C-4EA2-9AF2-87C295832DFF}"/>
              </a:ext>
            </a:extLst>
          </p:cNvPr>
          <p:cNvSpPr txBox="1"/>
          <p:nvPr/>
        </p:nvSpPr>
        <p:spPr>
          <a:xfrm>
            <a:off x="581192" y="2015099"/>
            <a:ext cx="6980903" cy="369332"/>
          </a:xfrm>
          <a:prstGeom prst="rect">
            <a:avLst/>
          </a:prstGeom>
          <a:noFill/>
        </p:spPr>
        <p:txBody>
          <a:bodyPr wrap="square" rtlCol="0">
            <a:spAutoFit/>
          </a:bodyPr>
          <a:lstStyle/>
          <a:p>
            <a:pPr algn="l"/>
            <a:r>
              <a:rPr lang="es-ES" sz="1800" b="0" i="0" u="none" strike="noStrike" baseline="0" dirty="0"/>
              <a:t>Mostrar que jugadores que formen parte del equipo </a:t>
            </a:r>
            <a:r>
              <a:rPr lang="es-ES" sz="1800" b="1" i="0" u="none" strike="noStrike" baseline="0" dirty="0"/>
              <a:t>equ-222</a:t>
            </a:r>
          </a:p>
        </p:txBody>
      </p:sp>
      <p:sp>
        <p:nvSpPr>
          <p:cNvPr id="9" name="CuadroTexto 8">
            <a:extLst>
              <a:ext uri="{FF2B5EF4-FFF2-40B4-BE49-F238E27FC236}">
                <a16:creationId xmlns:a16="http://schemas.microsoft.com/office/drawing/2014/main" id="{52BBFEB2-8283-485A-8D8C-4076705F9E12}"/>
              </a:ext>
            </a:extLst>
          </p:cNvPr>
          <p:cNvSpPr txBox="1"/>
          <p:nvPr/>
        </p:nvSpPr>
        <p:spPr>
          <a:xfrm>
            <a:off x="581191" y="2557672"/>
            <a:ext cx="2932191" cy="3693319"/>
          </a:xfrm>
          <a:prstGeom prst="rect">
            <a:avLst/>
          </a:prstGeom>
          <a:noFill/>
        </p:spPr>
        <p:txBody>
          <a:bodyPr wrap="square" rtlCol="0">
            <a:spAutoFit/>
          </a:bodyPr>
          <a:lstStyle/>
          <a:p>
            <a:r>
              <a:rPr lang="es-BO" dirty="0"/>
              <a:t>A recordar:</a:t>
            </a:r>
          </a:p>
          <a:p>
            <a:r>
              <a:rPr lang="es-BO" dirty="0"/>
              <a:t>SELECT funciona para seleccionar un campo.</a:t>
            </a:r>
          </a:p>
          <a:p>
            <a:r>
              <a:rPr lang="es-BO" dirty="0"/>
              <a:t>FROM indica de que tabla de extraerá dicha información.</a:t>
            </a:r>
          </a:p>
          <a:p>
            <a:r>
              <a:rPr lang="es-BO" dirty="0"/>
              <a:t>WHERE indica la condición a cumplirse.</a:t>
            </a:r>
          </a:p>
          <a:p>
            <a:endParaRPr lang="es-BO" dirty="0"/>
          </a:p>
          <a:p>
            <a:r>
              <a:rPr lang="es-BO" dirty="0"/>
              <a:t>El usar AS simboliza una abreviación para una tabla, la cual sirve para no equivocar los datos de las distintas tablas.</a:t>
            </a:r>
            <a:endParaRPr lang="en-US" dirty="0"/>
          </a:p>
        </p:txBody>
      </p:sp>
      <p:cxnSp>
        <p:nvCxnSpPr>
          <p:cNvPr id="10" name="Conector recto de flecha 9">
            <a:extLst>
              <a:ext uri="{FF2B5EF4-FFF2-40B4-BE49-F238E27FC236}">
                <a16:creationId xmlns:a16="http://schemas.microsoft.com/office/drawing/2014/main" id="{345043F8-D8CA-4253-8A2A-201B34CF5884}"/>
              </a:ext>
            </a:extLst>
          </p:cNvPr>
          <p:cNvCxnSpPr>
            <a:cxnSpLocks/>
          </p:cNvCxnSpPr>
          <p:nvPr/>
        </p:nvCxnSpPr>
        <p:spPr>
          <a:xfrm>
            <a:off x="4536772" y="3329445"/>
            <a:ext cx="530945" cy="219209"/>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1" name="Conector recto de flecha 10">
            <a:extLst>
              <a:ext uri="{FF2B5EF4-FFF2-40B4-BE49-F238E27FC236}">
                <a16:creationId xmlns:a16="http://schemas.microsoft.com/office/drawing/2014/main" id="{7AFA052B-B7C9-4EB8-80E2-2C28AE3F801F}"/>
              </a:ext>
            </a:extLst>
          </p:cNvPr>
          <p:cNvCxnSpPr>
            <a:cxnSpLocks/>
          </p:cNvCxnSpPr>
          <p:nvPr/>
        </p:nvCxnSpPr>
        <p:spPr>
          <a:xfrm>
            <a:off x="4586267" y="3045314"/>
            <a:ext cx="481450" cy="152400"/>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2" name="Conector recto de flecha 11">
            <a:extLst>
              <a:ext uri="{FF2B5EF4-FFF2-40B4-BE49-F238E27FC236}">
                <a16:creationId xmlns:a16="http://schemas.microsoft.com/office/drawing/2014/main" id="{55B8E7D1-00ED-4641-8322-CC5D4CE41C9D}"/>
              </a:ext>
            </a:extLst>
          </p:cNvPr>
          <p:cNvCxnSpPr>
            <a:cxnSpLocks/>
          </p:cNvCxnSpPr>
          <p:nvPr/>
        </p:nvCxnSpPr>
        <p:spPr>
          <a:xfrm>
            <a:off x="4585603" y="2600043"/>
            <a:ext cx="560440" cy="186190"/>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2500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788D7A-0457-457E-B9C9-AC775B835451}"/>
              </a:ext>
            </a:extLst>
          </p:cNvPr>
          <p:cNvSpPr>
            <a:spLocks noGrp="1"/>
          </p:cNvSpPr>
          <p:nvPr>
            <p:ph type="title"/>
          </p:nvPr>
        </p:nvSpPr>
        <p:spPr/>
        <p:txBody>
          <a:bodyPr/>
          <a:lstStyle/>
          <a:p>
            <a:r>
              <a:rPr lang="es-BO" dirty="0"/>
              <a:t>SECCION: MANEJO DE CONSULTAS</a:t>
            </a:r>
            <a:endParaRPr lang="en-US" dirty="0"/>
          </a:p>
        </p:txBody>
      </p:sp>
      <p:pic>
        <p:nvPicPr>
          <p:cNvPr id="7" name="Marcador de contenido 6">
            <a:extLst>
              <a:ext uri="{FF2B5EF4-FFF2-40B4-BE49-F238E27FC236}">
                <a16:creationId xmlns:a16="http://schemas.microsoft.com/office/drawing/2014/main" id="{A508A01F-350B-4F5C-9C37-290B88C4A15A}"/>
              </a:ext>
            </a:extLst>
          </p:cNvPr>
          <p:cNvPicPr>
            <a:picLocks noGrp="1" noChangeAspect="1"/>
          </p:cNvPicPr>
          <p:nvPr>
            <p:ph idx="1"/>
          </p:nvPr>
        </p:nvPicPr>
        <p:blipFill rotWithShape="1">
          <a:blip r:embed="rId2"/>
          <a:srcRect l="26243" t="30181" r="42332" b="59328"/>
          <a:stretch/>
        </p:blipFill>
        <p:spPr>
          <a:xfrm>
            <a:off x="2529180" y="2759186"/>
            <a:ext cx="7133639" cy="1339627"/>
          </a:xfrm>
          <a:prstGeom prst="rect">
            <a:avLst/>
          </a:prstGeom>
          <a:ln>
            <a:noFill/>
          </a:ln>
          <a:effectLst>
            <a:outerShdw blurRad="292100" dist="139700" dir="2700000" algn="tl" rotWithShape="0">
              <a:srgbClr val="333333">
                <a:alpha val="65000"/>
              </a:srgbClr>
            </a:outerShdw>
          </a:effectLst>
        </p:spPr>
      </p:pic>
      <p:sp>
        <p:nvSpPr>
          <p:cNvPr id="5" name="CuadroTexto 4">
            <a:extLst>
              <a:ext uri="{FF2B5EF4-FFF2-40B4-BE49-F238E27FC236}">
                <a16:creationId xmlns:a16="http://schemas.microsoft.com/office/drawing/2014/main" id="{CAAC47EA-DB9D-41CD-A1A4-909B4A8B4A89}"/>
              </a:ext>
            </a:extLst>
          </p:cNvPr>
          <p:cNvSpPr txBox="1"/>
          <p:nvPr/>
        </p:nvSpPr>
        <p:spPr>
          <a:xfrm>
            <a:off x="581192" y="2180496"/>
            <a:ext cx="6184491" cy="646331"/>
          </a:xfrm>
          <a:prstGeom prst="rect">
            <a:avLst/>
          </a:prstGeom>
          <a:noFill/>
        </p:spPr>
        <p:txBody>
          <a:bodyPr wrap="square" rtlCol="0">
            <a:spAutoFit/>
          </a:bodyPr>
          <a:lstStyle/>
          <a:p>
            <a:r>
              <a:rPr lang="es-ES" sz="1800" b="0" i="0" u="none" strike="noStrike" baseline="0" dirty="0"/>
              <a:t>Mostrar que jugadores que formen parte del equipo </a:t>
            </a:r>
            <a:r>
              <a:rPr lang="es-ES" sz="1800" b="1" i="0" u="none" strike="noStrike" baseline="0" dirty="0"/>
              <a:t>equ-333</a:t>
            </a:r>
          </a:p>
          <a:p>
            <a:endParaRPr lang="en-US" dirty="0"/>
          </a:p>
        </p:txBody>
      </p:sp>
      <p:pic>
        <p:nvPicPr>
          <p:cNvPr id="9" name="Imagen 8">
            <a:extLst>
              <a:ext uri="{FF2B5EF4-FFF2-40B4-BE49-F238E27FC236}">
                <a16:creationId xmlns:a16="http://schemas.microsoft.com/office/drawing/2014/main" id="{DEE51A55-112D-4A46-9E15-B3C7B4C28A92}"/>
              </a:ext>
            </a:extLst>
          </p:cNvPr>
          <p:cNvPicPr>
            <a:picLocks noChangeAspect="1"/>
          </p:cNvPicPr>
          <p:nvPr/>
        </p:nvPicPr>
        <p:blipFill rotWithShape="1">
          <a:blip r:embed="rId2"/>
          <a:srcRect l="31936" t="68817" r="37903" b="22867"/>
          <a:stretch/>
        </p:blipFill>
        <p:spPr>
          <a:xfrm>
            <a:off x="2133431" y="4677503"/>
            <a:ext cx="7925138" cy="12290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619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D0FF54-6CB2-4C47-BDF2-DC31BFA14968}"/>
              </a:ext>
            </a:extLst>
          </p:cNvPr>
          <p:cNvSpPr>
            <a:spLocks noGrp="1"/>
          </p:cNvSpPr>
          <p:nvPr>
            <p:ph type="title"/>
          </p:nvPr>
        </p:nvSpPr>
        <p:spPr/>
        <p:txBody>
          <a:bodyPr/>
          <a:lstStyle/>
          <a:p>
            <a:r>
              <a:rPr lang="es-BO" dirty="0"/>
              <a:t>SECCION: MANEJO DE CONSULTAS</a:t>
            </a:r>
            <a:endParaRPr lang="en-US" dirty="0"/>
          </a:p>
        </p:txBody>
      </p:sp>
      <p:sp>
        <p:nvSpPr>
          <p:cNvPr id="4" name="CuadroTexto 3">
            <a:extLst>
              <a:ext uri="{FF2B5EF4-FFF2-40B4-BE49-F238E27FC236}">
                <a16:creationId xmlns:a16="http://schemas.microsoft.com/office/drawing/2014/main" id="{B3F649A0-B46F-484E-8D61-3255CD10794F}"/>
              </a:ext>
            </a:extLst>
          </p:cNvPr>
          <p:cNvSpPr txBox="1"/>
          <p:nvPr/>
        </p:nvSpPr>
        <p:spPr>
          <a:xfrm>
            <a:off x="581192" y="2097432"/>
            <a:ext cx="7000568" cy="369332"/>
          </a:xfrm>
          <a:prstGeom prst="rect">
            <a:avLst/>
          </a:prstGeom>
          <a:noFill/>
        </p:spPr>
        <p:txBody>
          <a:bodyPr wrap="square" rtlCol="0">
            <a:spAutoFit/>
          </a:bodyPr>
          <a:lstStyle/>
          <a:p>
            <a:pPr algn="l"/>
            <a:r>
              <a:rPr lang="es-ES" sz="1800" b="0" i="0" u="none" strike="noStrike" baseline="0" dirty="0"/>
              <a:t>Mostrar aquellos jugadores mayores o igual a </a:t>
            </a:r>
            <a:r>
              <a:rPr lang="es-ES" sz="1800" b="1" i="0" u="none" strike="noStrike" baseline="0" dirty="0"/>
              <a:t>21 </a:t>
            </a:r>
            <a:r>
              <a:rPr lang="es-ES" sz="1800" b="0" i="0" u="none" strike="noStrike" baseline="0" dirty="0"/>
              <a:t>años</a:t>
            </a:r>
          </a:p>
        </p:txBody>
      </p:sp>
      <p:pic>
        <p:nvPicPr>
          <p:cNvPr id="8" name="Imagen 7">
            <a:extLst>
              <a:ext uri="{FF2B5EF4-FFF2-40B4-BE49-F238E27FC236}">
                <a16:creationId xmlns:a16="http://schemas.microsoft.com/office/drawing/2014/main" id="{1EB47BE3-E82D-461B-BE99-B6FC43AF7678}"/>
              </a:ext>
            </a:extLst>
          </p:cNvPr>
          <p:cNvPicPr>
            <a:picLocks noChangeAspect="1"/>
          </p:cNvPicPr>
          <p:nvPr/>
        </p:nvPicPr>
        <p:blipFill rotWithShape="1">
          <a:blip r:embed="rId2"/>
          <a:srcRect l="31936" t="68674" r="41210" b="22867"/>
          <a:stretch/>
        </p:blipFill>
        <p:spPr>
          <a:xfrm>
            <a:off x="2457578" y="4772713"/>
            <a:ext cx="7276843" cy="1289290"/>
          </a:xfrm>
          <a:prstGeom prst="rect">
            <a:avLst/>
          </a:prstGeom>
          <a:ln>
            <a:noFill/>
          </a:ln>
          <a:effectLst>
            <a:outerShdw blurRad="292100" dist="139700" dir="2700000" algn="tl" rotWithShape="0">
              <a:srgbClr val="333333">
                <a:alpha val="65000"/>
              </a:srgbClr>
            </a:outerShdw>
          </a:effectLst>
        </p:spPr>
      </p:pic>
      <p:pic>
        <p:nvPicPr>
          <p:cNvPr id="9" name="Marcador de contenido 8">
            <a:extLst>
              <a:ext uri="{FF2B5EF4-FFF2-40B4-BE49-F238E27FC236}">
                <a16:creationId xmlns:a16="http://schemas.microsoft.com/office/drawing/2014/main" id="{F026B790-C798-4EC7-9F23-6724315A9811}"/>
              </a:ext>
            </a:extLst>
          </p:cNvPr>
          <p:cNvPicPr>
            <a:picLocks noGrp="1" noChangeAspect="1"/>
          </p:cNvPicPr>
          <p:nvPr>
            <p:ph idx="1"/>
          </p:nvPr>
        </p:nvPicPr>
        <p:blipFill rotWithShape="1">
          <a:blip r:embed="rId2"/>
          <a:srcRect l="26209" t="40143" r="45645" b="50001"/>
          <a:stretch/>
        </p:blipFill>
        <p:spPr>
          <a:xfrm>
            <a:off x="2636995" y="2747669"/>
            <a:ext cx="6918009" cy="13626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87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08132-EA07-41BC-B556-BA99AB0D404F}"/>
              </a:ext>
            </a:extLst>
          </p:cNvPr>
          <p:cNvSpPr>
            <a:spLocks noGrp="1"/>
          </p:cNvSpPr>
          <p:nvPr>
            <p:ph type="title"/>
          </p:nvPr>
        </p:nvSpPr>
        <p:spPr/>
        <p:txBody>
          <a:bodyPr/>
          <a:lstStyle/>
          <a:p>
            <a:r>
              <a:rPr lang="es-BO" dirty="0"/>
              <a:t>SECCION: MANEJO DE CONSULTAS</a:t>
            </a:r>
            <a:endParaRPr lang="en-US" dirty="0"/>
          </a:p>
        </p:txBody>
      </p:sp>
      <p:sp>
        <p:nvSpPr>
          <p:cNvPr id="3" name="Marcador de contenido 2">
            <a:extLst>
              <a:ext uri="{FF2B5EF4-FFF2-40B4-BE49-F238E27FC236}">
                <a16:creationId xmlns:a16="http://schemas.microsoft.com/office/drawing/2014/main" id="{D59AFB46-1E93-4CF2-A198-CD16D5A8381B}"/>
              </a:ext>
            </a:extLst>
          </p:cNvPr>
          <p:cNvSpPr>
            <a:spLocks noGrp="1"/>
          </p:cNvSpPr>
          <p:nvPr>
            <p:ph idx="1"/>
          </p:nvPr>
        </p:nvSpPr>
        <p:spPr/>
        <p:txBody>
          <a:bodyPr/>
          <a:lstStyle/>
          <a:p>
            <a:pPr algn="l"/>
            <a:endParaRPr lang="es-ES" sz="1800" b="1" i="0" u="none" strike="noStrike" baseline="0" dirty="0">
              <a:latin typeface="OpenSans-Bold"/>
            </a:endParaRPr>
          </a:p>
          <a:p>
            <a:pPr algn="l"/>
            <a:endParaRPr lang="es-ES" sz="1800" b="1" i="0" u="none" strike="noStrike" baseline="0" dirty="0">
              <a:latin typeface="OpenSans-Bold"/>
            </a:endParaRPr>
          </a:p>
          <a:p>
            <a:endParaRPr lang="en-US" dirty="0"/>
          </a:p>
        </p:txBody>
      </p:sp>
      <p:sp>
        <p:nvSpPr>
          <p:cNvPr id="4" name="CuadroTexto 3">
            <a:extLst>
              <a:ext uri="{FF2B5EF4-FFF2-40B4-BE49-F238E27FC236}">
                <a16:creationId xmlns:a16="http://schemas.microsoft.com/office/drawing/2014/main" id="{2EFB25C6-9BBD-485B-9FF4-B6DBC412738A}"/>
              </a:ext>
            </a:extLst>
          </p:cNvPr>
          <p:cNvSpPr txBox="1"/>
          <p:nvPr/>
        </p:nvSpPr>
        <p:spPr>
          <a:xfrm>
            <a:off x="363794" y="2180496"/>
            <a:ext cx="10020820" cy="369332"/>
          </a:xfrm>
          <a:prstGeom prst="rect">
            <a:avLst/>
          </a:prstGeom>
          <a:noFill/>
        </p:spPr>
        <p:txBody>
          <a:bodyPr wrap="none" rtlCol="0">
            <a:spAutoFit/>
          </a:bodyPr>
          <a:lstStyle/>
          <a:p>
            <a:r>
              <a:rPr lang="es-ES" sz="1800" b="0" i="0" u="none" strike="noStrike" baseline="0" dirty="0"/>
              <a:t>Mostrar que equipos forman parte del campeonato </a:t>
            </a:r>
            <a:r>
              <a:rPr lang="es-ES" sz="1800" b="1" i="0" u="none" strike="noStrike" baseline="0" dirty="0"/>
              <a:t>camp-111 </a:t>
            </a:r>
            <a:r>
              <a:rPr lang="es-ES" sz="1800" b="0" i="0" u="none" strike="noStrike" baseline="0" dirty="0"/>
              <a:t>y además sean de la categoría </a:t>
            </a:r>
            <a:r>
              <a:rPr lang="es-ES" sz="1800" b="1" i="0" u="none" strike="noStrike" baseline="0" dirty="0"/>
              <a:t>MUJERES</a:t>
            </a:r>
            <a:endParaRPr lang="en-US" dirty="0"/>
          </a:p>
        </p:txBody>
      </p:sp>
      <p:pic>
        <p:nvPicPr>
          <p:cNvPr id="6" name="Imagen 5">
            <a:extLst>
              <a:ext uri="{FF2B5EF4-FFF2-40B4-BE49-F238E27FC236}">
                <a16:creationId xmlns:a16="http://schemas.microsoft.com/office/drawing/2014/main" id="{67442F24-9E8C-4072-A4AE-DC266C487DDB}"/>
              </a:ext>
            </a:extLst>
          </p:cNvPr>
          <p:cNvPicPr>
            <a:picLocks noChangeAspect="1"/>
          </p:cNvPicPr>
          <p:nvPr/>
        </p:nvPicPr>
        <p:blipFill rotWithShape="1">
          <a:blip r:embed="rId2"/>
          <a:srcRect l="26290" t="36129" r="39839" b="51541"/>
          <a:stretch/>
        </p:blipFill>
        <p:spPr>
          <a:xfrm>
            <a:off x="2437939" y="2679968"/>
            <a:ext cx="7316121" cy="1498064"/>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7DFB5FA5-2AE0-4FD9-9B88-ACE921CBC2AD}"/>
              </a:ext>
            </a:extLst>
          </p:cNvPr>
          <p:cNvPicPr>
            <a:picLocks noChangeAspect="1"/>
          </p:cNvPicPr>
          <p:nvPr/>
        </p:nvPicPr>
        <p:blipFill rotWithShape="1">
          <a:blip r:embed="rId2"/>
          <a:srcRect l="31774" t="65806" r="34355" b="25305"/>
          <a:stretch/>
        </p:blipFill>
        <p:spPr>
          <a:xfrm>
            <a:off x="2579325" y="5141798"/>
            <a:ext cx="7033348" cy="1038256"/>
          </a:xfrm>
          <a:prstGeom prst="rect">
            <a:avLst/>
          </a:prstGeom>
          <a:ln>
            <a:noFill/>
          </a:ln>
          <a:effectLst>
            <a:outerShdw blurRad="292100" dist="139700" dir="2700000" algn="tl" rotWithShape="0">
              <a:srgbClr val="333333">
                <a:alpha val="65000"/>
              </a:srgbClr>
            </a:outerShdw>
          </a:effectLst>
        </p:spPr>
      </p:pic>
      <p:sp>
        <p:nvSpPr>
          <p:cNvPr id="9" name="CuadroTexto 8">
            <a:extLst>
              <a:ext uri="{FF2B5EF4-FFF2-40B4-BE49-F238E27FC236}">
                <a16:creationId xmlns:a16="http://schemas.microsoft.com/office/drawing/2014/main" id="{8B91B982-7B01-4D42-BB44-158821978708}"/>
              </a:ext>
            </a:extLst>
          </p:cNvPr>
          <p:cNvSpPr txBox="1"/>
          <p:nvPr/>
        </p:nvSpPr>
        <p:spPr>
          <a:xfrm>
            <a:off x="717754" y="4499287"/>
            <a:ext cx="9193161" cy="369332"/>
          </a:xfrm>
          <a:prstGeom prst="rect">
            <a:avLst/>
          </a:prstGeom>
          <a:noFill/>
        </p:spPr>
        <p:txBody>
          <a:bodyPr wrap="square" rtlCol="0">
            <a:spAutoFit/>
          </a:bodyPr>
          <a:lstStyle/>
          <a:p>
            <a:r>
              <a:rPr lang="es-BO" dirty="0"/>
              <a:t>A recordar que el operador AND/OR (y/o) es usado para dar varias instrucciones. </a:t>
            </a:r>
            <a:endParaRPr lang="en-US" dirty="0"/>
          </a:p>
        </p:txBody>
      </p:sp>
      <p:cxnSp>
        <p:nvCxnSpPr>
          <p:cNvPr id="10" name="Conector recto de flecha 9">
            <a:extLst>
              <a:ext uri="{FF2B5EF4-FFF2-40B4-BE49-F238E27FC236}">
                <a16:creationId xmlns:a16="http://schemas.microsoft.com/office/drawing/2014/main" id="{A7DA8CC2-D654-43D0-92E9-F20DDB532FE1}"/>
              </a:ext>
            </a:extLst>
          </p:cNvPr>
          <p:cNvCxnSpPr>
            <a:cxnSpLocks/>
          </p:cNvCxnSpPr>
          <p:nvPr/>
        </p:nvCxnSpPr>
        <p:spPr>
          <a:xfrm flipH="1" flipV="1">
            <a:off x="8105885" y="3484633"/>
            <a:ext cx="811973" cy="361563"/>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00510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C7A85-1B89-44F3-AECE-BE62815AABD1}"/>
              </a:ext>
            </a:extLst>
          </p:cNvPr>
          <p:cNvSpPr>
            <a:spLocks noGrp="1"/>
          </p:cNvSpPr>
          <p:nvPr>
            <p:ph type="title"/>
          </p:nvPr>
        </p:nvSpPr>
        <p:spPr/>
        <p:txBody>
          <a:bodyPr/>
          <a:lstStyle/>
          <a:p>
            <a:r>
              <a:rPr lang="es-BO" dirty="0"/>
              <a:t>SECCION: MANEJO DE CONSULTAS</a:t>
            </a:r>
            <a:endParaRPr lang="en-US" dirty="0"/>
          </a:p>
        </p:txBody>
      </p:sp>
      <p:sp>
        <p:nvSpPr>
          <p:cNvPr id="3" name="Marcador de contenido 2">
            <a:extLst>
              <a:ext uri="{FF2B5EF4-FFF2-40B4-BE49-F238E27FC236}">
                <a16:creationId xmlns:a16="http://schemas.microsoft.com/office/drawing/2014/main" id="{93E88A3F-D00B-417A-A32E-F292701A0925}"/>
              </a:ext>
            </a:extLst>
          </p:cNvPr>
          <p:cNvSpPr>
            <a:spLocks noGrp="1"/>
          </p:cNvSpPr>
          <p:nvPr>
            <p:ph idx="1"/>
          </p:nvPr>
        </p:nvSpPr>
        <p:spPr/>
        <p:txBody>
          <a:bodyPr/>
          <a:lstStyle/>
          <a:p>
            <a:pPr algn="l"/>
            <a:endParaRPr lang="es-ES" sz="1800" b="1" i="0" u="none" strike="noStrike" baseline="0" dirty="0">
              <a:latin typeface="OpenSans-Bold"/>
            </a:endParaRPr>
          </a:p>
          <a:p>
            <a:endParaRPr lang="en-US" dirty="0"/>
          </a:p>
        </p:txBody>
      </p:sp>
      <p:sp>
        <p:nvSpPr>
          <p:cNvPr id="4" name="CuadroTexto 3">
            <a:extLst>
              <a:ext uri="{FF2B5EF4-FFF2-40B4-BE49-F238E27FC236}">
                <a16:creationId xmlns:a16="http://schemas.microsoft.com/office/drawing/2014/main" id="{35A0DCB9-C0C4-4603-A6BD-712884DCDDC3}"/>
              </a:ext>
            </a:extLst>
          </p:cNvPr>
          <p:cNvSpPr txBox="1"/>
          <p:nvPr/>
        </p:nvSpPr>
        <p:spPr>
          <a:xfrm>
            <a:off x="315720" y="2025446"/>
            <a:ext cx="7618911" cy="668594"/>
          </a:xfrm>
          <a:prstGeom prst="rect">
            <a:avLst/>
          </a:prstGeom>
          <a:noFill/>
        </p:spPr>
        <p:txBody>
          <a:bodyPr wrap="square" rtlCol="0">
            <a:spAutoFit/>
          </a:bodyPr>
          <a:lstStyle/>
          <a:p>
            <a:r>
              <a:rPr lang="es-ES" sz="1800" b="0" i="0" u="none" strike="noStrike" baseline="0" dirty="0"/>
              <a:t>Mostrar el nombre del equipo del jugador con </a:t>
            </a:r>
            <a:r>
              <a:rPr lang="es-ES" sz="1800" b="0" i="0" u="none" strike="noStrike" baseline="0" dirty="0" err="1"/>
              <a:t>id_jugador</a:t>
            </a:r>
            <a:r>
              <a:rPr lang="es-ES" sz="1800" b="0" i="0" u="none" strike="noStrike" baseline="0" dirty="0"/>
              <a:t> igual a </a:t>
            </a:r>
            <a:r>
              <a:rPr lang="es-ES" sz="1800" b="1" i="0" u="none" strike="noStrike" baseline="0" dirty="0"/>
              <a:t>jug-333</a:t>
            </a:r>
          </a:p>
          <a:p>
            <a:endParaRPr lang="en-US" dirty="0"/>
          </a:p>
        </p:txBody>
      </p:sp>
      <p:pic>
        <p:nvPicPr>
          <p:cNvPr id="6" name="Imagen 5">
            <a:extLst>
              <a:ext uri="{FF2B5EF4-FFF2-40B4-BE49-F238E27FC236}">
                <a16:creationId xmlns:a16="http://schemas.microsoft.com/office/drawing/2014/main" id="{C711EF3B-91D4-4C42-A316-2DE85A2B5EDE}"/>
              </a:ext>
            </a:extLst>
          </p:cNvPr>
          <p:cNvPicPr>
            <a:picLocks noChangeAspect="1"/>
          </p:cNvPicPr>
          <p:nvPr/>
        </p:nvPicPr>
        <p:blipFill rotWithShape="1">
          <a:blip r:embed="rId2"/>
          <a:srcRect l="26613" t="17921" r="24355" b="68205"/>
          <a:stretch/>
        </p:blipFill>
        <p:spPr>
          <a:xfrm>
            <a:off x="1932238" y="2766293"/>
            <a:ext cx="8327521" cy="1325413"/>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2BE414A0-9621-4BD0-9F37-26A622B0205F}"/>
              </a:ext>
            </a:extLst>
          </p:cNvPr>
          <p:cNvPicPr>
            <a:picLocks noChangeAspect="1"/>
          </p:cNvPicPr>
          <p:nvPr/>
        </p:nvPicPr>
        <p:blipFill rotWithShape="1">
          <a:blip r:embed="rId2"/>
          <a:srcRect l="31694" t="68205" r="15645" b="25592"/>
          <a:stretch/>
        </p:blipFill>
        <p:spPr>
          <a:xfrm>
            <a:off x="632338" y="4890143"/>
            <a:ext cx="10927322" cy="724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147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2FF903-6C0A-4941-9FE0-6844CCCD14C7}"/>
              </a:ext>
            </a:extLst>
          </p:cNvPr>
          <p:cNvSpPr>
            <a:spLocks noGrp="1"/>
          </p:cNvSpPr>
          <p:nvPr>
            <p:ph type="title"/>
          </p:nvPr>
        </p:nvSpPr>
        <p:spPr/>
        <p:txBody>
          <a:bodyPr/>
          <a:lstStyle/>
          <a:p>
            <a:r>
              <a:rPr lang="es-BO" dirty="0"/>
              <a:t>SECCION: MANEJO DE CONSULTAS</a:t>
            </a:r>
            <a:endParaRPr lang="en-US" dirty="0"/>
          </a:p>
        </p:txBody>
      </p:sp>
      <p:pic>
        <p:nvPicPr>
          <p:cNvPr id="6" name="Marcador de contenido 5">
            <a:extLst>
              <a:ext uri="{FF2B5EF4-FFF2-40B4-BE49-F238E27FC236}">
                <a16:creationId xmlns:a16="http://schemas.microsoft.com/office/drawing/2014/main" id="{CA52097D-9C36-483D-9DA6-22A9D9E444C5}"/>
              </a:ext>
            </a:extLst>
          </p:cNvPr>
          <p:cNvPicPr>
            <a:picLocks noGrp="1" noChangeAspect="1"/>
          </p:cNvPicPr>
          <p:nvPr>
            <p:ph idx="1"/>
          </p:nvPr>
        </p:nvPicPr>
        <p:blipFill rotWithShape="1">
          <a:blip r:embed="rId2"/>
          <a:srcRect l="26243" t="30247" r="11958" b="52181"/>
          <a:stretch/>
        </p:blipFill>
        <p:spPr>
          <a:xfrm>
            <a:off x="1461235" y="2902607"/>
            <a:ext cx="9269529" cy="1482580"/>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880E5F09-CAB1-4555-BC3A-9215F50888B8}"/>
              </a:ext>
            </a:extLst>
          </p:cNvPr>
          <p:cNvSpPr txBox="1"/>
          <p:nvPr/>
        </p:nvSpPr>
        <p:spPr>
          <a:xfrm>
            <a:off x="334297" y="1986116"/>
            <a:ext cx="7934632" cy="646331"/>
          </a:xfrm>
          <a:prstGeom prst="rect">
            <a:avLst/>
          </a:prstGeom>
          <a:noFill/>
        </p:spPr>
        <p:txBody>
          <a:bodyPr wrap="square" rtlCol="0">
            <a:spAutoFit/>
          </a:bodyPr>
          <a:lstStyle/>
          <a:p>
            <a:r>
              <a:rPr lang="es-ES" sz="1800" b="0" i="0" u="none" strike="noStrike" baseline="0" dirty="0"/>
              <a:t>Mostrar el nombre del campeonato del jugador con </a:t>
            </a:r>
            <a:r>
              <a:rPr lang="es-ES" sz="1800" b="0" i="0" u="none" strike="noStrike" baseline="0" dirty="0" err="1"/>
              <a:t>id_jugador</a:t>
            </a:r>
            <a:r>
              <a:rPr lang="es-ES" sz="1800" b="0" i="0" u="none" strike="noStrike" baseline="0" dirty="0"/>
              <a:t> igual a </a:t>
            </a:r>
            <a:r>
              <a:rPr lang="es-ES" sz="1800" b="1" i="0" u="none" strike="noStrike" baseline="0" dirty="0"/>
              <a:t>jug-333</a:t>
            </a:r>
          </a:p>
          <a:p>
            <a:endParaRPr lang="en-US" dirty="0"/>
          </a:p>
        </p:txBody>
      </p:sp>
      <p:pic>
        <p:nvPicPr>
          <p:cNvPr id="8" name="Imagen 7">
            <a:extLst>
              <a:ext uri="{FF2B5EF4-FFF2-40B4-BE49-F238E27FC236}">
                <a16:creationId xmlns:a16="http://schemas.microsoft.com/office/drawing/2014/main" id="{09A2E19C-8A45-47AD-B01A-B925C3E80154}"/>
              </a:ext>
            </a:extLst>
          </p:cNvPr>
          <p:cNvPicPr>
            <a:picLocks noChangeAspect="1"/>
          </p:cNvPicPr>
          <p:nvPr/>
        </p:nvPicPr>
        <p:blipFill rotWithShape="1">
          <a:blip r:embed="rId2"/>
          <a:srcRect l="32097" t="65554" r="1451" b="25021"/>
          <a:stretch/>
        </p:blipFill>
        <p:spPr>
          <a:xfrm>
            <a:off x="980136" y="4991337"/>
            <a:ext cx="10231728" cy="8162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558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0DA9EA-8A36-481E-99AC-572638FC0789}"/>
              </a:ext>
            </a:extLst>
          </p:cNvPr>
          <p:cNvSpPr>
            <a:spLocks noGrp="1"/>
          </p:cNvSpPr>
          <p:nvPr>
            <p:ph type="title"/>
          </p:nvPr>
        </p:nvSpPr>
        <p:spPr/>
        <p:txBody>
          <a:bodyPr/>
          <a:lstStyle/>
          <a:p>
            <a:r>
              <a:rPr lang="es-BO" dirty="0"/>
              <a:t>SECCION: MANEJO DE CONSULTAS</a:t>
            </a:r>
            <a:endParaRPr lang="en-US" dirty="0"/>
          </a:p>
        </p:txBody>
      </p:sp>
      <p:pic>
        <p:nvPicPr>
          <p:cNvPr id="6" name="Marcador de contenido 5">
            <a:extLst>
              <a:ext uri="{FF2B5EF4-FFF2-40B4-BE49-F238E27FC236}">
                <a16:creationId xmlns:a16="http://schemas.microsoft.com/office/drawing/2014/main" id="{924D1822-F515-41A6-9B39-EE11CA28CA9C}"/>
              </a:ext>
            </a:extLst>
          </p:cNvPr>
          <p:cNvPicPr>
            <a:picLocks noGrp="1" noChangeAspect="1"/>
          </p:cNvPicPr>
          <p:nvPr>
            <p:ph idx="1"/>
          </p:nvPr>
        </p:nvPicPr>
        <p:blipFill rotWithShape="1">
          <a:blip r:embed="rId2"/>
          <a:srcRect l="26092" t="30782" r="25190" b="56120"/>
          <a:stretch/>
        </p:blipFill>
        <p:spPr>
          <a:xfrm>
            <a:off x="1806618" y="2692119"/>
            <a:ext cx="8578764" cy="1297406"/>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E1F51317-9F36-46C1-AAAE-C76C1B9CF6E2}"/>
              </a:ext>
            </a:extLst>
          </p:cNvPr>
          <p:cNvSpPr txBox="1"/>
          <p:nvPr/>
        </p:nvSpPr>
        <p:spPr>
          <a:xfrm>
            <a:off x="304800" y="1951477"/>
            <a:ext cx="7924800" cy="646331"/>
          </a:xfrm>
          <a:prstGeom prst="rect">
            <a:avLst/>
          </a:prstGeom>
          <a:noFill/>
        </p:spPr>
        <p:txBody>
          <a:bodyPr wrap="square" rtlCol="0">
            <a:spAutoFit/>
          </a:bodyPr>
          <a:lstStyle/>
          <a:p>
            <a:r>
              <a:rPr lang="es-ES" sz="1800" b="0" i="0" u="none" strike="noStrike" baseline="0" dirty="0"/>
              <a:t>Determinar cuántos jugadores pertenecen a la categoría </a:t>
            </a:r>
            <a:r>
              <a:rPr lang="es-ES" sz="1800" b="1" i="0" u="none" strike="noStrike" baseline="0" dirty="0"/>
              <a:t>VARONE</a:t>
            </a:r>
            <a:r>
              <a:rPr lang="es-ES" b="1" dirty="0"/>
              <a:t>S</a:t>
            </a:r>
            <a:endParaRPr lang="en-US" b="1" dirty="0"/>
          </a:p>
          <a:p>
            <a:endParaRPr lang="en-US" dirty="0"/>
          </a:p>
        </p:txBody>
      </p:sp>
      <p:pic>
        <p:nvPicPr>
          <p:cNvPr id="8" name="Imagen 7">
            <a:extLst>
              <a:ext uri="{FF2B5EF4-FFF2-40B4-BE49-F238E27FC236}">
                <a16:creationId xmlns:a16="http://schemas.microsoft.com/office/drawing/2014/main" id="{2CB005E4-BC22-43C3-8F83-982C8B1E5A8E}"/>
              </a:ext>
            </a:extLst>
          </p:cNvPr>
          <p:cNvPicPr>
            <a:picLocks noChangeAspect="1"/>
          </p:cNvPicPr>
          <p:nvPr/>
        </p:nvPicPr>
        <p:blipFill rotWithShape="1">
          <a:blip r:embed="rId2"/>
          <a:srcRect l="32097" t="68244" r="15484" b="20287"/>
          <a:stretch/>
        </p:blipFill>
        <p:spPr>
          <a:xfrm>
            <a:off x="1462546" y="4806897"/>
            <a:ext cx="9266907" cy="1140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501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F4BF1-DD54-472F-BFAB-14C39BF44A3E}"/>
              </a:ext>
            </a:extLst>
          </p:cNvPr>
          <p:cNvSpPr>
            <a:spLocks noGrp="1"/>
          </p:cNvSpPr>
          <p:nvPr>
            <p:ph type="title"/>
          </p:nvPr>
        </p:nvSpPr>
        <p:spPr/>
        <p:txBody>
          <a:bodyPr/>
          <a:lstStyle/>
          <a:p>
            <a:r>
              <a:rPr lang="es-BO" dirty="0"/>
              <a:t>SECCION: MANEJO DE CONCEPTOS.</a:t>
            </a:r>
            <a:endParaRPr lang="en-US" dirty="0"/>
          </a:p>
        </p:txBody>
      </p:sp>
      <p:sp>
        <p:nvSpPr>
          <p:cNvPr id="3" name="Marcador de contenido 2">
            <a:extLst>
              <a:ext uri="{FF2B5EF4-FFF2-40B4-BE49-F238E27FC236}">
                <a16:creationId xmlns:a16="http://schemas.microsoft.com/office/drawing/2014/main" id="{7BB36851-37A2-491A-98B3-F469D3570AD0}"/>
              </a:ext>
            </a:extLst>
          </p:cNvPr>
          <p:cNvSpPr>
            <a:spLocks noGrp="1"/>
          </p:cNvSpPr>
          <p:nvPr>
            <p:ph idx="1"/>
          </p:nvPr>
        </p:nvSpPr>
        <p:spPr>
          <a:xfrm>
            <a:off x="581193" y="1993683"/>
            <a:ext cx="11029615" cy="3678303"/>
          </a:xfrm>
        </p:spPr>
        <p:txBody>
          <a:bodyPr>
            <a:normAutofit fontScale="92500" lnSpcReduction="20000"/>
          </a:bodyPr>
          <a:lstStyle/>
          <a:p>
            <a:pPr algn="l"/>
            <a:r>
              <a:rPr lang="en-US" sz="1800" b="1" i="0" u="none" strike="noStrike" baseline="0" dirty="0"/>
              <a:t>Que es DDL.</a:t>
            </a:r>
          </a:p>
          <a:p>
            <a:pPr marL="0" indent="0" algn="l">
              <a:buNone/>
            </a:pPr>
            <a:r>
              <a:rPr lang="es-ES" b="0" i="0" dirty="0">
                <a:solidFill>
                  <a:srgbClr val="212121"/>
                </a:solidFill>
                <a:effectLst/>
              </a:rPr>
              <a:t>DDL es DATA DEFINITION LANGUAGE, todo lo relacionado con el diseño y creaciones de tablas. </a:t>
            </a:r>
          </a:p>
          <a:p>
            <a:pPr marL="0" indent="0" algn="l">
              <a:buNone/>
            </a:pPr>
            <a:endParaRPr lang="en-US" sz="1800" i="0" u="none" strike="noStrike" baseline="0" dirty="0"/>
          </a:p>
          <a:p>
            <a:pPr algn="l"/>
            <a:r>
              <a:rPr lang="en-US" sz="1800" b="1" i="0" u="none" strike="noStrike" baseline="0" dirty="0"/>
              <a:t>Que es DML.</a:t>
            </a:r>
          </a:p>
          <a:p>
            <a:pPr marL="0" indent="0" algn="l">
              <a:buNone/>
            </a:pPr>
            <a:r>
              <a:rPr lang="es-ES" b="0" i="0" dirty="0">
                <a:solidFill>
                  <a:srgbClr val="212121"/>
                </a:solidFill>
                <a:effectLst/>
              </a:rPr>
              <a:t>DML es DATA MANIPULATION LANGUAGE, todo lo relacionado a la manipulación de tablas. </a:t>
            </a:r>
          </a:p>
          <a:p>
            <a:pPr marL="0" indent="0" algn="l">
              <a:buNone/>
            </a:pPr>
            <a:endParaRPr lang="en-US" sz="1800" i="0" u="none" strike="noStrike" baseline="0" dirty="0"/>
          </a:p>
          <a:p>
            <a:pPr algn="l"/>
            <a:r>
              <a:rPr lang="es-ES" sz="1800" b="1" i="0" u="none" strike="noStrike" baseline="0" dirty="0"/>
              <a:t>Que son Bases de Datos relacionales y no relacionales.</a:t>
            </a:r>
          </a:p>
          <a:p>
            <a:pPr marL="0" indent="0">
              <a:lnSpc>
                <a:spcPct val="107000"/>
              </a:lnSpc>
              <a:spcAft>
                <a:spcPts val="800"/>
              </a:spcAft>
              <a:buNone/>
            </a:pPr>
            <a:r>
              <a:rPr lang="es-BO" sz="1800" b="1" dirty="0">
                <a:effectLst/>
                <a:ea typeface="Calibri" panose="020F0502020204030204" pitchFamily="34" charset="0"/>
                <a:cs typeface="Times New Roman" panose="02020603050405020304" pitchFamily="18" charset="0"/>
              </a:rPr>
              <a:t>Relacional:</a:t>
            </a:r>
            <a:r>
              <a:rPr lang="es-BO" sz="1800" dirty="0">
                <a:effectLst/>
                <a:ea typeface="Calibri" panose="020F0502020204030204" pitchFamily="34" charset="0"/>
                <a:cs typeface="Times New Roman" panose="02020603050405020304" pitchFamily="18" charset="0"/>
              </a:rPr>
              <a:t> funciona a base de SQL manejando tablas bidimensionales (con filas y columnas), sus campos de relación deben ser del mismo tipo.</a:t>
            </a:r>
            <a:endParaRPr lang="en-US" sz="1800" dirty="0">
              <a:effectLst/>
              <a:ea typeface="Calibri" panose="020F0502020204030204" pitchFamily="34" charset="0"/>
              <a:cs typeface="Times New Roman" panose="02020603050405020304" pitchFamily="18" charset="0"/>
            </a:endParaRPr>
          </a:p>
          <a:p>
            <a:pPr marL="0" indent="0">
              <a:lnSpc>
                <a:spcPct val="107000"/>
              </a:lnSpc>
              <a:spcAft>
                <a:spcPts val="800"/>
              </a:spcAft>
              <a:buNone/>
            </a:pPr>
            <a:r>
              <a:rPr lang="es-BO" sz="1800" b="1" dirty="0">
                <a:effectLst/>
                <a:ea typeface="Calibri" panose="020F0502020204030204" pitchFamily="34" charset="0"/>
                <a:cs typeface="Times New Roman" panose="02020603050405020304" pitchFamily="18" charset="0"/>
              </a:rPr>
              <a:t>No Relacional:</a:t>
            </a:r>
            <a:r>
              <a:rPr lang="es-BO" sz="1800" dirty="0">
                <a:effectLst/>
                <a:ea typeface="Calibri" panose="020F0502020204030204" pitchFamily="34" charset="0"/>
                <a:cs typeface="Times New Roman" panose="02020603050405020304" pitchFamily="18" charset="0"/>
              </a:rPr>
              <a:t> SQL no es su principal lenguaje, este tipo de base esta dedicada al rendimiento gracias a que puede almacenar grandes cantidades de datos, los cuales se van expandiendo.</a:t>
            </a:r>
            <a:endParaRPr lang="es-ES" sz="1800" b="1" i="0" u="none" strike="noStrike" baseline="0" dirty="0"/>
          </a:p>
        </p:txBody>
      </p:sp>
      <p:pic>
        <p:nvPicPr>
          <p:cNvPr id="5" name="Imagen 4">
            <a:extLst>
              <a:ext uri="{FF2B5EF4-FFF2-40B4-BE49-F238E27FC236}">
                <a16:creationId xmlns:a16="http://schemas.microsoft.com/office/drawing/2014/main" id="{F1591A99-AEC5-4A12-81B9-FE09DD6E1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186" y="2321108"/>
            <a:ext cx="2666814" cy="1881494"/>
          </a:xfrm>
          <a:prstGeom prst="rect">
            <a:avLst/>
          </a:prstGeom>
        </p:spPr>
      </p:pic>
    </p:spTree>
    <p:extLst>
      <p:ext uri="{BB962C8B-B14F-4D97-AF65-F5344CB8AC3E}">
        <p14:creationId xmlns:p14="http://schemas.microsoft.com/office/powerpoint/2010/main" val="324042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BBAB70-92FD-4010-B33C-105C9B383723}"/>
              </a:ext>
            </a:extLst>
          </p:cNvPr>
          <p:cNvSpPr>
            <a:spLocks noGrp="1"/>
          </p:cNvSpPr>
          <p:nvPr>
            <p:ph type="title"/>
          </p:nvPr>
        </p:nvSpPr>
        <p:spPr/>
        <p:txBody>
          <a:bodyPr/>
          <a:lstStyle/>
          <a:p>
            <a:r>
              <a:rPr lang="es-BO" dirty="0"/>
              <a:t>SECCION: MANEJO DE CONCEPTOS.</a:t>
            </a:r>
            <a:endParaRPr lang="en-US" dirty="0"/>
          </a:p>
        </p:txBody>
      </p:sp>
      <p:sp>
        <p:nvSpPr>
          <p:cNvPr id="3" name="Marcador de contenido 2">
            <a:extLst>
              <a:ext uri="{FF2B5EF4-FFF2-40B4-BE49-F238E27FC236}">
                <a16:creationId xmlns:a16="http://schemas.microsoft.com/office/drawing/2014/main" id="{CC6CAACC-B668-41CE-8501-BD97BFB86425}"/>
              </a:ext>
            </a:extLst>
          </p:cNvPr>
          <p:cNvSpPr>
            <a:spLocks noGrp="1"/>
          </p:cNvSpPr>
          <p:nvPr>
            <p:ph idx="1"/>
          </p:nvPr>
        </p:nvSpPr>
        <p:spPr>
          <a:xfrm>
            <a:off x="581193" y="1915024"/>
            <a:ext cx="11029615" cy="4093336"/>
          </a:xfrm>
        </p:spPr>
        <p:txBody>
          <a:bodyPr>
            <a:normAutofit fontScale="92500" lnSpcReduction="20000"/>
          </a:bodyPr>
          <a:lstStyle/>
          <a:p>
            <a:pPr algn="l"/>
            <a:endParaRPr lang="es-ES" sz="1800" b="1" i="0" u="none" strike="noStrike" baseline="0" dirty="0"/>
          </a:p>
          <a:p>
            <a:pPr algn="l"/>
            <a:r>
              <a:rPr lang="en-US" sz="1800" b="1" i="0" u="none" strike="noStrike" baseline="0" dirty="0" err="1"/>
              <a:t>Qué</a:t>
            </a:r>
            <a:r>
              <a:rPr lang="en-US" sz="1800" b="1" i="0" u="none" strike="noStrike" baseline="0" dirty="0"/>
              <a:t> es SQL.</a:t>
            </a:r>
          </a:p>
          <a:p>
            <a:pPr marL="0" indent="0" algn="l">
              <a:buNone/>
            </a:pPr>
            <a:r>
              <a:rPr lang="en-US" dirty="0"/>
              <a:t>Es un </a:t>
            </a:r>
            <a:r>
              <a:rPr lang="en-US" dirty="0" err="1"/>
              <a:t>lenguaje</a:t>
            </a:r>
            <a:r>
              <a:rPr lang="en-US" dirty="0"/>
              <a:t> que </a:t>
            </a:r>
            <a:r>
              <a:rPr lang="en-US" dirty="0" err="1"/>
              <a:t>facilita</a:t>
            </a:r>
            <a:r>
              <a:rPr lang="en-US" dirty="0"/>
              <a:t> la </a:t>
            </a:r>
            <a:r>
              <a:rPr lang="en-US" dirty="0" err="1"/>
              <a:t>comunicacion</a:t>
            </a:r>
            <a:r>
              <a:rPr lang="en-US" dirty="0"/>
              <a:t> con bases de </a:t>
            </a:r>
            <a:r>
              <a:rPr lang="en-US" dirty="0" err="1"/>
              <a:t>datos</a:t>
            </a:r>
            <a:r>
              <a:rPr lang="en-US" dirty="0"/>
              <a:t> </a:t>
            </a:r>
            <a:r>
              <a:rPr lang="en-US" dirty="0" err="1"/>
              <a:t>relacionales</a:t>
            </a:r>
            <a:r>
              <a:rPr lang="en-US" dirty="0"/>
              <a:t> </a:t>
            </a:r>
            <a:r>
              <a:rPr lang="en-US" dirty="0" err="1"/>
              <a:t>dando</a:t>
            </a:r>
            <a:r>
              <a:rPr lang="en-US" dirty="0"/>
              <a:t> </a:t>
            </a:r>
            <a:r>
              <a:rPr lang="en-US" dirty="0" err="1"/>
              <a:t>acceso</a:t>
            </a:r>
            <a:r>
              <a:rPr lang="en-US" dirty="0"/>
              <a:t> a la </a:t>
            </a:r>
            <a:r>
              <a:rPr lang="en-US" dirty="0" err="1"/>
              <a:t>manipulacion</a:t>
            </a:r>
            <a:r>
              <a:rPr lang="en-US" dirty="0"/>
              <a:t> de los </a:t>
            </a:r>
            <a:r>
              <a:rPr lang="en-US" dirty="0" err="1"/>
              <a:t>mismos</a:t>
            </a:r>
            <a:r>
              <a:rPr lang="en-US" dirty="0"/>
              <a:t>.</a:t>
            </a:r>
          </a:p>
          <a:p>
            <a:pPr marL="0" indent="0" algn="l">
              <a:buNone/>
            </a:pPr>
            <a:endParaRPr lang="en-US" dirty="0"/>
          </a:p>
          <a:p>
            <a:r>
              <a:rPr lang="es-ES" sz="1800" b="1" i="0" u="none" strike="noStrike" baseline="0" dirty="0"/>
              <a:t>Cuando debería de usarse una Base de Datos relacional y no relacional.</a:t>
            </a:r>
          </a:p>
          <a:p>
            <a:pPr marL="0" indent="0" algn="l" rtl="0">
              <a:buNone/>
            </a:pPr>
            <a:r>
              <a:rPr lang="es-ES" b="0" i="0" dirty="0">
                <a:solidFill>
                  <a:srgbClr val="212121"/>
                </a:solidFill>
                <a:effectLst/>
              </a:rPr>
              <a:t>CUANDO USAR: cuando existen pocos datos a añadirse, algo controlable; cuando no se corre el riesgo de uso excesivo de usuarios al mismo tiempo.</a:t>
            </a:r>
          </a:p>
          <a:p>
            <a:pPr marL="0" indent="0" algn="l">
              <a:buNone/>
            </a:pPr>
            <a:r>
              <a:rPr lang="es-ES" b="0" i="0" dirty="0">
                <a:solidFill>
                  <a:srgbClr val="212121"/>
                </a:solidFill>
                <a:effectLst/>
              </a:rPr>
              <a:t>CUANDO NO USAR: cuando exista exceso de demanda para proveer el servicio; cuando los datos son propensos a crecer rápido en momentos puntuales.</a:t>
            </a:r>
          </a:p>
          <a:p>
            <a:pPr marL="0" indent="0" algn="l">
              <a:buNone/>
            </a:pPr>
            <a:endParaRPr lang="es-ES" sz="1800" b="1" i="0" u="none" strike="noStrike" baseline="0" dirty="0"/>
          </a:p>
          <a:p>
            <a:pPr algn="l"/>
            <a:r>
              <a:rPr lang="es-ES" sz="1800" b="1" i="0" u="none" strike="noStrike" baseline="0" dirty="0"/>
              <a:t>Qué tipo de base de datos es SQL Server.</a:t>
            </a:r>
          </a:p>
          <a:p>
            <a:pPr marL="0" indent="0" algn="l">
              <a:buNone/>
            </a:pPr>
            <a:r>
              <a:rPr lang="es-ES" sz="1800" i="0" u="none" strike="noStrike" baseline="0" dirty="0"/>
              <a:t>Es una base de datos relacional.</a:t>
            </a:r>
          </a:p>
          <a:p>
            <a:endParaRPr lang="en-US" dirty="0"/>
          </a:p>
        </p:txBody>
      </p:sp>
      <p:pic>
        <p:nvPicPr>
          <p:cNvPr id="5" name="Imagen 4">
            <a:extLst>
              <a:ext uri="{FF2B5EF4-FFF2-40B4-BE49-F238E27FC236}">
                <a16:creationId xmlns:a16="http://schemas.microsoft.com/office/drawing/2014/main" id="{FFD61DCE-3720-423D-ABE5-ECF5DFCC9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345" y="4564932"/>
            <a:ext cx="2093966" cy="2093966"/>
          </a:xfrm>
          <a:prstGeom prst="rect">
            <a:avLst/>
          </a:prstGeom>
        </p:spPr>
      </p:pic>
    </p:spTree>
    <p:extLst>
      <p:ext uri="{BB962C8B-B14F-4D97-AF65-F5344CB8AC3E}">
        <p14:creationId xmlns:p14="http://schemas.microsoft.com/office/powerpoint/2010/main" val="190868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E9CDD-9B94-48F6-82E6-5951F4CC278A}"/>
              </a:ext>
            </a:extLst>
          </p:cNvPr>
          <p:cNvSpPr>
            <a:spLocks noGrp="1"/>
          </p:cNvSpPr>
          <p:nvPr>
            <p:ph type="title"/>
          </p:nvPr>
        </p:nvSpPr>
        <p:spPr/>
        <p:txBody>
          <a:bodyPr/>
          <a:lstStyle/>
          <a:p>
            <a:r>
              <a:rPr lang="es-BO" dirty="0"/>
              <a:t>CONSIGNAS SOBRE LA ELABORACION DE LAS TABLAS.</a:t>
            </a:r>
            <a:endParaRPr lang="en-US" dirty="0"/>
          </a:p>
        </p:txBody>
      </p:sp>
      <p:pic>
        <p:nvPicPr>
          <p:cNvPr id="9" name="Marcador de contenido 8">
            <a:extLst>
              <a:ext uri="{FF2B5EF4-FFF2-40B4-BE49-F238E27FC236}">
                <a16:creationId xmlns:a16="http://schemas.microsoft.com/office/drawing/2014/main" id="{8DFD5CC6-D5AD-4CBD-9F84-22C4C03E3A22}"/>
              </a:ext>
            </a:extLst>
          </p:cNvPr>
          <p:cNvPicPr>
            <a:picLocks noGrp="1" noChangeAspect="1"/>
          </p:cNvPicPr>
          <p:nvPr>
            <p:ph idx="1"/>
          </p:nvPr>
        </p:nvPicPr>
        <p:blipFill rotWithShape="1">
          <a:blip r:embed="rId2"/>
          <a:srcRect l="14365" t="52702" r="37670" b="12816"/>
          <a:stretch/>
        </p:blipFill>
        <p:spPr>
          <a:xfrm>
            <a:off x="245808" y="1860867"/>
            <a:ext cx="5850192" cy="2308009"/>
          </a:xfrm>
        </p:spPr>
      </p:pic>
      <p:pic>
        <p:nvPicPr>
          <p:cNvPr id="11" name="Imagen 10">
            <a:extLst>
              <a:ext uri="{FF2B5EF4-FFF2-40B4-BE49-F238E27FC236}">
                <a16:creationId xmlns:a16="http://schemas.microsoft.com/office/drawing/2014/main" id="{C9561B23-D4D0-4541-A585-2A46BD64CF42}"/>
              </a:ext>
            </a:extLst>
          </p:cNvPr>
          <p:cNvPicPr>
            <a:picLocks noChangeAspect="1"/>
          </p:cNvPicPr>
          <p:nvPr/>
        </p:nvPicPr>
        <p:blipFill rotWithShape="1">
          <a:blip r:embed="rId3"/>
          <a:srcRect l="14354" t="27097" r="37661" b="35054"/>
          <a:stretch/>
        </p:blipFill>
        <p:spPr>
          <a:xfrm>
            <a:off x="245807" y="4139153"/>
            <a:ext cx="5850193" cy="2595717"/>
          </a:xfrm>
          <a:prstGeom prst="rect">
            <a:avLst/>
          </a:prstGeom>
        </p:spPr>
      </p:pic>
      <p:pic>
        <p:nvPicPr>
          <p:cNvPr id="13" name="Imagen 12">
            <a:extLst>
              <a:ext uri="{FF2B5EF4-FFF2-40B4-BE49-F238E27FC236}">
                <a16:creationId xmlns:a16="http://schemas.microsoft.com/office/drawing/2014/main" id="{CF55A9B2-2485-442E-B9C1-94C9832AE15C}"/>
              </a:ext>
            </a:extLst>
          </p:cNvPr>
          <p:cNvPicPr>
            <a:picLocks noChangeAspect="1"/>
          </p:cNvPicPr>
          <p:nvPr/>
        </p:nvPicPr>
        <p:blipFill rotWithShape="1">
          <a:blip r:embed="rId4"/>
          <a:srcRect l="19112" t="34695" r="36936" b="14122"/>
          <a:stretch/>
        </p:blipFill>
        <p:spPr>
          <a:xfrm>
            <a:off x="6577781" y="2413818"/>
            <a:ext cx="5358581" cy="3510117"/>
          </a:xfrm>
          <a:prstGeom prst="rect">
            <a:avLst/>
          </a:prstGeom>
        </p:spPr>
      </p:pic>
    </p:spTree>
    <p:extLst>
      <p:ext uri="{BB962C8B-B14F-4D97-AF65-F5344CB8AC3E}">
        <p14:creationId xmlns:p14="http://schemas.microsoft.com/office/powerpoint/2010/main" val="453653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9406D5-5424-4BAE-B3A4-9D2A9AF067A6}"/>
              </a:ext>
            </a:extLst>
          </p:cNvPr>
          <p:cNvSpPr>
            <a:spLocks noGrp="1"/>
          </p:cNvSpPr>
          <p:nvPr>
            <p:ph type="title"/>
          </p:nvPr>
        </p:nvSpPr>
        <p:spPr/>
        <p:txBody>
          <a:bodyPr/>
          <a:lstStyle/>
          <a:p>
            <a:r>
              <a:rPr lang="es-BO" dirty="0"/>
              <a:t>SECCION: MANEJO DE CONCEPTOS.</a:t>
            </a:r>
            <a:endParaRPr lang="en-US" dirty="0"/>
          </a:p>
        </p:txBody>
      </p:sp>
      <p:sp>
        <p:nvSpPr>
          <p:cNvPr id="3" name="Marcador de contenido 2">
            <a:extLst>
              <a:ext uri="{FF2B5EF4-FFF2-40B4-BE49-F238E27FC236}">
                <a16:creationId xmlns:a16="http://schemas.microsoft.com/office/drawing/2014/main" id="{FAF245DA-0297-4FE1-A7F3-2BBA4CC8D6CB}"/>
              </a:ext>
            </a:extLst>
          </p:cNvPr>
          <p:cNvSpPr>
            <a:spLocks noGrp="1"/>
          </p:cNvSpPr>
          <p:nvPr>
            <p:ph idx="1"/>
          </p:nvPr>
        </p:nvSpPr>
        <p:spPr>
          <a:xfrm>
            <a:off x="581191" y="2212258"/>
            <a:ext cx="11029615" cy="4542503"/>
          </a:xfrm>
        </p:spPr>
        <p:txBody>
          <a:bodyPr>
            <a:normAutofit fontScale="92500" lnSpcReduction="20000"/>
          </a:bodyPr>
          <a:lstStyle/>
          <a:p>
            <a:pPr algn="l"/>
            <a:r>
              <a:rPr lang="es-ES" sz="1800" b="1" i="0" u="none" strike="noStrike" baseline="0" dirty="0"/>
              <a:t>Mencione algunos métodos de autenticación para acceder a una instancia SQL Server.</a:t>
            </a:r>
          </a:p>
          <a:p>
            <a:pPr marL="0" indent="0" algn="l">
              <a:buNone/>
            </a:pPr>
            <a:r>
              <a:rPr lang="es-ES" dirty="0"/>
              <a:t>Tenemos a: </a:t>
            </a:r>
            <a:r>
              <a:rPr lang="en-US" b="0" i="0" dirty="0">
                <a:solidFill>
                  <a:srgbClr val="171717"/>
                </a:solidFill>
                <a:effectLst/>
              </a:rPr>
              <a:t>Windows Authentication (</a:t>
            </a:r>
            <a:r>
              <a:rPr lang="en-US" b="0" i="0" dirty="0" err="1">
                <a:solidFill>
                  <a:srgbClr val="171717"/>
                </a:solidFill>
                <a:effectLst/>
              </a:rPr>
              <a:t>usuario</a:t>
            </a:r>
            <a:r>
              <a:rPr lang="en-US" b="0" i="0" dirty="0">
                <a:solidFill>
                  <a:srgbClr val="171717"/>
                </a:solidFill>
                <a:effectLst/>
              </a:rPr>
              <a:t> SA) y SQL Server Authentication (</a:t>
            </a:r>
            <a:r>
              <a:rPr lang="en-US" b="0" i="0" dirty="0" err="1">
                <a:solidFill>
                  <a:srgbClr val="171717"/>
                </a:solidFill>
                <a:effectLst/>
              </a:rPr>
              <a:t>usuario</a:t>
            </a:r>
            <a:r>
              <a:rPr lang="en-US" b="0" i="0" dirty="0">
                <a:solidFill>
                  <a:srgbClr val="171717"/>
                </a:solidFill>
                <a:effectLst/>
              </a:rPr>
              <a:t> </a:t>
            </a:r>
            <a:r>
              <a:rPr lang="en-US" b="0" i="0" dirty="0" err="1">
                <a:solidFill>
                  <a:srgbClr val="171717"/>
                </a:solidFill>
                <a:effectLst/>
              </a:rPr>
              <a:t>propio</a:t>
            </a:r>
            <a:r>
              <a:rPr lang="en-US" b="0" i="0" dirty="0">
                <a:solidFill>
                  <a:srgbClr val="171717"/>
                </a:solidFill>
                <a:effectLst/>
              </a:rPr>
              <a:t>) entre los mas </a:t>
            </a:r>
            <a:r>
              <a:rPr lang="en-US" b="0" i="0" dirty="0" err="1">
                <a:solidFill>
                  <a:srgbClr val="171717"/>
                </a:solidFill>
                <a:effectLst/>
              </a:rPr>
              <a:t>usados</a:t>
            </a:r>
            <a:r>
              <a:rPr lang="en-US" b="0" i="0" dirty="0">
                <a:solidFill>
                  <a:srgbClr val="171717"/>
                </a:solidFill>
                <a:effectLst/>
              </a:rPr>
              <a:t>.</a:t>
            </a:r>
          </a:p>
          <a:p>
            <a:pPr marL="0" indent="0" algn="l">
              <a:buNone/>
            </a:pPr>
            <a:endParaRPr lang="es-ES" sz="1800" b="1" i="0" u="none" strike="noStrike" baseline="0" dirty="0"/>
          </a:p>
          <a:p>
            <a:pPr algn="l"/>
            <a:r>
              <a:rPr lang="es-ES" sz="1800" b="1" i="0" u="none" strike="noStrike" baseline="0" dirty="0"/>
              <a:t>Qué tipo de licencia tiene una base de datos SQL Server.</a:t>
            </a:r>
          </a:p>
          <a:p>
            <a:pPr marL="0" indent="0" algn="l">
              <a:buNone/>
            </a:pPr>
            <a:r>
              <a:rPr lang="es-ES" sz="1800" i="0" u="none" strike="noStrike" baseline="0" dirty="0"/>
              <a:t>Posee licencia Microsoft EULA (información técnica).</a:t>
            </a:r>
          </a:p>
          <a:p>
            <a:pPr marL="0" indent="0" algn="l">
              <a:buNone/>
            </a:pPr>
            <a:endParaRPr lang="es-ES" sz="1800" i="0" u="none" strike="noStrike" baseline="0" dirty="0"/>
          </a:p>
          <a:p>
            <a:pPr algn="l"/>
            <a:r>
              <a:rPr lang="es-ES" sz="1800" b="1" i="0" u="none" strike="noStrike" baseline="0" dirty="0"/>
              <a:t>Que es una tabla.</a:t>
            </a:r>
          </a:p>
          <a:p>
            <a:pPr marL="0" indent="0" algn="l">
              <a:buNone/>
            </a:pPr>
            <a:r>
              <a:rPr lang="es-ES" dirty="0"/>
              <a:t>Son objetos que contienen los datos, organizándose mediante filas y columnas.</a:t>
            </a:r>
          </a:p>
          <a:p>
            <a:pPr marL="0" indent="0" algn="l">
              <a:buNone/>
            </a:pPr>
            <a:endParaRPr lang="es-ES" sz="1800" i="0" u="none" strike="noStrike" baseline="0" dirty="0"/>
          </a:p>
          <a:p>
            <a:pPr algn="l"/>
            <a:r>
              <a:rPr lang="en-US" sz="1800" b="1" i="0" u="none" strike="noStrike" baseline="0" dirty="0"/>
              <a:t>Que </a:t>
            </a:r>
            <a:r>
              <a:rPr lang="en-US" sz="1800" b="1" i="0" u="none" strike="noStrike" baseline="0" dirty="0" err="1"/>
              <a:t>significa</a:t>
            </a:r>
            <a:r>
              <a:rPr lang="en-US" sz="1800" b="1" i="0" u="none" strike="noStrike" baseline="0" dirty="0"/>
              <a:t> PRIMARY KEY y FOREIGN KEY.</a:t>
            </a:r>
          </a:p>
          <a:p>
            <a:pPr marL="0" indent="0" algn="l" rtl="0">
              <a:buNone/>
            </a:pPr>
            <a:r>
              <a:rPr lang="es-ES" b="1" i="0" dirty="0">
                <a:solidFill>
                  <a:srgbClr val="212121"/>
                </a:solidFill>
                <a:effectLst/>
              </a:rPr>
              <a:t>PRIMARY KEY</a:t>
            </a:r>
            <a:r>
              <a:rPr lang="es-ES" b="0" i="0" dirty="0">
                <a:solidFill>
                  <a:srgbClr val="212121"/>
                </a:solidFill>
                <a:effectLst/>
              </a:rPr>
              <a:t> (clave primaria) es para declarar a un campo el cual no puede </a:t>
            </a:r>
            <a:r>
              <a:rPr lang="es-ES" b="0" i="0" dirty="0" err="1">
                <a:solidFill>
                  <a:srgbClr val="212121"/>
                </a:solidFill>
                <a:effectLst/>
              </a:rPr>
              <a:t>respetirse</a:t>
            </a:r>
            <a:r>
              <a:rPr lang="es-ES" b="0" i="0" dirty="0">
                <a:solidFill>
                  <a:srgbClr val="212121"/>
                </a:solidFill>
                <a:effectLst/>
              </a:rPr>
              <a:t> y no puede ser nulo; ejemplo: para llenar el carnet en la tabla.</a:t>
            </a:r>
          </a:p>
          <a:p>
            <a:pPr marL="0" indent="0" algn="l" rtl="0">
              <a:buNone/>
            </a:pPr>
            <a:r>
              <a:rPr lang="es-ES" b="1" i="0" dirty="0">
                <a:solidFill>
                  <a:srgbClr val="212121"/>
                </a:solidFill>
                <a:effectLst/>
              </a:rPr>
              <a:t>FOREIGN KEY </a:t>
            </a:r>
            <a:r>
              <a:rPr lang="es-ES" b="0" i="0" dirty="0">
                <a:solidFill>
                  <a:srgbClr val="212121"/>
                </a:solidFill>
                <a:effectLst/>
              </a:rPr>
              <a:t>(clave foránea) sirve para relacionar tablas y sus columnas, haciendo referencia a la columna de otra tabla en la tabla que se presenta.</a:t>
            </a:r>
          </a:p>
          <a:p>
            <a:pPr marL="0" indent="0" algn="l">
              <a:buNone/>
            </a:pPr>
            <a:endParaRPr lang="en-US" b="1" dirty="0"/>
          </a:p>
          <a:p>
            <a:endParaRPr lang="en-US" dirty="0"/>
          </a:p>
        </p:txBody>
      </p:sp>
      <p:pic>
        <p:nvPicPr>
          <p:cNvPr id="4" name="Imagen 3">
            <a:extLst>
              <a:ext uri="{FF2B5EF4-FFF2-40B4-BE49-F238E27FC236}">
                <a16:creationId xmlns:a16="http://schemas.microsoft.com/office/drawing/2014/main" id="{69965E87-437E-4EBE-A539-1F0C285EAB06}"/>
              </a:ext>
            </a:extLst>
          </p:cNvPr>
          <p:cNvPicPr/>
          <p:nvPr/>
        </p:nvPicPr>
        <p:blipFill rotWithShape="1">
          <a:blip r:embed="rId2"/>
          <a:srcRect l="33461" t="23704" r="41795" b="48490"/>
          <a:stretch/>
        </p:blipFill>
        <p:spPr bwMode="auto">
          <a:xfrm>
            <a:off x="7863117" y="2741868"/>
            <a:ext cx="3747689" cy="2252919"/>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908383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91E29-0DB1-4991-B2B3-4F530667834A}"/>
              </a:ext>
            </a:extLst>
          </p:cNvPr>
          <p:cNvSpPr>
            <a:spLocks noGrp="1"/>
          </p:cNvSpPr>
          <p:nvPr>
            <p:ph type="ctrTitle"/>
          </p:nvPr>
        </p:nvSpPr>
        <p:spPr>
          <a:xfrm>
            <a:off x="599225" y="739518"/>
            <a:ext cx="10993549" cy="1475013"/>
          </a:xfrm>
        </p:spPr>
        <p:txBody>
          <a:bodyPr>
            <a:normAutofit/>
          </a:bodyPr>
          <a:lstStyle/>
          <a:p>
            <a:r>
              <a:rPr lang="es-BO" sz="4800" dirty="0"/>
              <a:t>EVALUACION PROCESUAL HITO 2</a:t>
            </a:r>
            <a:endParaRPr lang="en-US" sz="4800" dirty="0"/>
          </a:p>
        </p:txBody>
      </p:sp>
      <p:sp>
        <p:nvSpPr>
          <p:cNvPr id="3" name="Subtítulo 2">
            <a:extLst>
              <a:ext uri="{FF2B5EF4-FFF2-40B4-BE49-F238E27FC236}">
                <a16:creationId xmlns:a16="http://schemas.microsoft.com/office/drawing/2014/main" id="{0588C993-FB89-4E52-822A-7CD043F84F95}"/>
              </a:ext>
            </a:extLst>
          </p:cNvPr>
          <p:cNvSpPr>
            <a:spLocks noGrp="1"/>
          </p:cNvSpPr>
          <p:nvPr>
            <p:ph type="subTitle" idx="1"/>
          </p:nvPr>
        </p:nvSpPr>
        <p:spPr>
          <a:xfrm>
            <a:off x="581194" y="2300487"/>
            <a:ext cx="10993546" cy="590321"/>
          </a:xfrm>
        </p:spPr>
        <p:txBody>
          <a:bodyPr>
            <a:normAutofit/>
          </a:bodyPr>
          <a:lstStyle/>
          <a:p>
            <a:r>
              <a:rPr lang="es-BO" sz="3200" dirty="0"/>
              <a:t>BASE DE DATOS I</a:t>
            </a:r>
            <a:endParaRPr lang="en-US" sz="3200" dirty="0"/>
          </a:p>
        </p:txBody>
      </p:sp>
      <p:pic>
        <p:nvPicPr>
          <p:cNvPr id="8" name="Imagen 7">
            <a:extLst>
              <a:ext uri="{FF2B5EF4-FFF2-40B4-BE49-F238E27FC236}">
                <a16:creationId xmlns:a16="http://schemas.microsoft.com/office/drawing/2014/main" id="{DE3B77DD-B019-4104-82A0-25B9F4450BDF}"/>
              </a:ext>
            </a:extLst>
          </p:cNvPr>
          <p:cNvPicPr>
            <a:picLocks noChangeAspect="1"/>
          </p:cNvPicPr>
          <p:nvPr/>
        </p:nvPicPr>
        <p:blipFill rotWithShape="1">
          <a:blip r:embed="rId2"/>
          <a:srcRect l="29315" t="42317" r="30733" b="40451"/>
          <a:stretch/>
        </p:blipFill>
        <p:spPr>
          <a:xfrm>
            <a:off x="7765105" y="5194250"/>
            <a:ext cx="3809635" cy="924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Imagen 9">
            <a:extLst>
              <a:ext uri="{FF2B5EF4-FFF2-40B4-BE49-F238E27FC236}">
                <a16:creationId xmlns:a16="http://schemas.microsoft.com/office/drawing/2014/main" id="{C98E121B-010C-4F69-B1B0-38FD766B6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381" y="2972219"/>
            <a:ext cx="2082135" cy="3450395"/>
          </a:xfrm>
          <a:prstGeom prst="rect">
            <a:avLst/>
          </a:prstGeom>
        </p:spPr>
      </p:pic>
      <p:sp>
        <p:nvSpPr>
          <p:cNvPr id="11" name="CuadroTexto 10">
            <a:extLst>
              <a:ext uri="{FF2B5EF4-FFF2-40B4-BE49-F238E27FC236}">
                <a16:creationId xmlns:a16="http://schemas.microsoft.com/office/drawing/2014/main" id="{C61CB028-0BE3-4B74-BEA2-DAC4ABD69AEF}"/>
              </a:ext>
            </a:extLst>
          </p:cNvPr>
          <p:cNvSpPr txBox="1"/>
          <p:nvPr/>
        </p:nvSpPr>
        <p:spPr>
          <a:xfrm>
            <a:off x="2544911" y="4764887"/>
            <a:ext cx="491941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BO" sz="2800" b="0" i="0" u="none" strike="noStrike" kern="1200" cap="none" spc="0" normalizeH="0" baseline="0" noProof="0" dirty="0">
                <a:ln>
                  <a:noFill/>
                </a:ln>
                <a:solidFill>
                  <a:prstClr val="white"/>
                </a:solidFill>
                <a:effectLst/>
                <a:uLnTx/>
                <a:uFillTx/>
                <a:latin typeface="Gill Sans MT" panose="020B0502020104020203"/>
                <a:ea typeface="+mn-ea"/>
                <a:cs typeface="+mn-cs"/>
                <a:hlinkClick r:id="rId4"/>
              </a:rPr>
              <a:t>Ronald.choque2111@gmail.com</a:t>
            </a:r>
            <a:endParaRPr kumimoji="0" lang="es-BO" sz="2800" b="0" i="0" u="none" strike="noStrike" kern="1200" cap="none" spc="0" normalizeH="0" baseline="0" noProof="0" dirty="0">
              <a:ln>
                <a:noFill/>
              </a:ln>
              <a:solidFill>
                <a:prstClr val="white"/>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s-BO" sz="2800" dirty="0">
                <a:solidFill>
                  <a:prstClr val="white"/>
                </a:solidFill>
                <a:latin typeface="Gill Sans MT" panose="020B0502020104020203"/>
              </a:rPr>
              <a:t>SIS6972733</a:t>
            </a:r>
            <a:endParaRPr kumimoji="0" lang="en-US" sz="2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2" name="CuadroTexto 11">
            <a:extLst>
              <a:ext uri="{FF2B5EF4-FFF2-40B4-BE49-F238E27FC236}">
                <a16:creationId xmlns:a16="http://schemas.microsoft.com/office/drawing/2014/main" id="{68C9D0BF-0BF6-41DE-8EBB-7C58DBC44753}"/>
              </a:ext>
            </a:extLst>
          </p:cNvPr>
          <p:cNvSpPr txBox="1"/>
          <p:nvPr/>
        </p:nvSpPr>
        <p:spPr>
          <a:xfrm>
            <a:off x="5433953" y="5979982"/>
            <a:ext cx="348061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BO" sz="1200" b="0" i="0" u="none" strike="noStrike" kern="1200" cap="none" spc="0" normalizeH="0" baseline="0" noProof="0" dirty="0">
                <a:ln>
                  <a:noFill/>
                </a:ln>
                <a:solidFill>
                  <a:prstClr val="white"/>
                </a:solidFill>
                <a:effectLst/>
                <a:uLnTx/>
                <a:uFillTx/>
                <a:latin typeface="Gill Sans MT" panose="020B0502020104020203"/>
                <a:ea typeface="+mn-ea"/>
                <a:cs typeface="+mn-cs"/>
              </a:rPr>
              <a:t>EL ALTO, SETIEMBRE DE 2021</a:t>
            </a:r>
            <a:endParaRPr kumimoji="0" lang="en-US" sz="12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4" name="CuadroTexto 3">
            <a:extLst>
              <a:ext uri="{FF2B5EF4-FFF2-40B4-BE49-F238E27FC236}">
                <a16:creationId xmlns:a16="http://schemas.microsoft.com/office/drawing/2014/main" id="{5D9E8AB0-4F56-49B1-B3A4-C836B9B68A52}"/>
              </a:ext>
            </a:extLst>
          </p:cNvPr>
          <p:cNvSpPr txBox="1"/>
          <p:nvPr/>
        </p:nvSpPr>
        <p:spPr>
          <a:xfrm>
            <a:off x="3628104" y="3090707"/>
            <a:ext cx="5306134" cy="1569660"/>
          </a:xfrm>
          <a:prstGeom prst="rect">
            <a:avLst/>
          </a:prstGeom>
          <a:noFill/>
        </p:spPr>
        <p:txBody>
          <a:bodyPr wrap="square" rtlCol="0">
            <a:spAutoFit/>
          </a:bodyPr>
          <a:lstStyle/>
          <a:p>
            <a:r>
              <a:rPr lang="es-BO" sz="4800" b="1" dirty="0">
                <a:solidFill>
                  <a:schemeClr val="bg1"/>
                </a:solidFill>
                <a:effectLst>
                  <a:outerShdw blurRad="38100" dist="38100" dir="2700000" algn="tl">
                    <a:srgbClr val="000000">
                      <a:alpha val="43137"/>
                    </a:srgbClr>
                  </a:outerShdw>
                </a:effectLst>
                <a:latin typeface="+mj-lt"/>
              </a:rPr>
              <a:t>¡GRACIAS POR SU ATENCION!</a:t>
            </a:r>
            <a:endParaRPr lang="en-US" sz="48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42595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6719B-72C0-4FCF-8C48-1177B85751CE}"/>
              </a:ext>
            </a:extLst>
          </p:cNvPr>
          <p:cNvSpPr>
            <a:spLocks noGrp="1"/>
          </p:cNvSpPr>
          <p:nvPr>
            <p:ph type="title"/>
          </p:nvPr>
        </p:nvSpPr>
        <p:spPr/>
        <p:txBody>
          <a:bodyPr/>
          <a:lstStyle/>
          <a:p>
            <a:r>
              <a:rPr lang="es-BO" dirty="0"/>
              <a:t>PASO 1: CREAR UNA NUEVA BASE DE DATOS</a:t>
            </a:r>
            <a:endParaRPr lang="en-US" dirty="0"/>
          </a:p>
        </p:txBody>
      </p:sp>
      <p:pic>
        <p:nvPicPr>
          <p:cNvPr id="5" name="Marcador de contenido 4">
            <a:extLst>
              <a:ext uri="{FF2B5EF4-FFF2-40B4-BE49-F238E27FC236}">
                <a16:creationId xmlns:a16="http://schemas.microsoft.com/office/drawing/2014/main" id="{9F99A9DC-D0E1-4194-BB04-193E00CAC586}"/>
              </a:ext>
            </a:extLst>
          </p:cNvPr>
          <p:cNvPicPr>
            <a:picLocks noGrp="1" noChangeAspect="1"/>
          </p:cNvPicPr>
          <p:nvPr>
            <p:ph idx="1"/>
          </p:nvPr>
        </p:nvPicPr>
        <p:blipFill rotWithShape="1">
          <a:blip r:embed="rId2"/>
          <a:srcRect l="26243" t="27307" r="43986" b="64865"/>
          <a:stretch/>
        </p:blipFill>
        <p:spPr>
          <a:xfrm>
            <a:off x="2040718" y="2829232"/>
            <a:ext cx="8110564" cy="1199536"/>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B9455034-681B-4A82-B353-684D33036B79}"/>
              </a:ext>
            </a:extLst>
          </p:cNvPr>
          <p:cNvSpPr txBox="1"/>
          <p:nvPr/>
        </p:nvSpPr>
        <p:spPr>
          <a:xfrm>
            <a:off x="1484671" y="4591665"/>
            <a:ext cx="9222658" cy="646331"/>
          </a:xfrm>
          <a:prstGeom prst="rect">
            <a:avLst/>
          </a:prstGeom>
          <a:noFill/>
        </p:spPr>
        <p:txBody>
          <a:bodyPr wrap="square" rtlCol="0">
            <a:spAutoFit/>
          </a:bodyPr>
          <a:lstStyle/>
          <a:p>
            <a:r>
              <a:rPr lang="es-BO" dirty="0"/>
              <a:t>El comando CREATE TABLE permite crear la base de datos, mientras que el comando USE da lugar al uso de la base de datos creada.</a:t>
            </a:r>
            <a:endParaRPr lang="en-US" dirty="0"/>
          </a:p>
        </p:txBody>
      </p:sp>
      <p:cxnSp>
        <p:nvCxnSpPr>
          <p:cNvPr id="7" name="Conector recto de flecha 6">
            <a:extLst>
              <a:ext uri="{FF2B5EF4-FFF2-40B4-BE49-F238E27FC236}">
                <a16:creationId xmlns:a16="http://schemas.microsoft.com/office/drawing/2014/main" id="{C816FD2D-6E9D-4005-A9A9-5804ABEFFA72}"/>
              </a:ext>
            </a:extLst>
          </p:cNvPr>
          <p:cNvCxnSpPr>
            <a:cxnSpLocks/>
          </p:cNvCxnSpPr>
          <p:nvPr/>
        </p:nvCxnSpPr>
        <p:spPr>
          <a:xfrm flipV="1">
            <a:off x="3018503" y="3731343"/>
            <a:ext cx="336756" cy="550379"/>
          </a:xfrm>
          <a:prstGeom prst="straightConnector1">
            <a:avLst/>
          </a:prstGeom>
          <a:ln w="57150">
            <a:solidFill>
              <a:srgbClr val="00B05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8" name="Conector recto de flecha 7">
            <a:extLst>
              <a:ext uri="{FF2B5EF4-FFF2-40B4-BE49-F238E27FC236}">
                <a16:creationId xmlns:a16="http://schemas.microsoft.com/office/drawing/2014/main" id="{73D99320-7A35-4A89-99AE-2E99560E31AD}"/>
              </a:ext>
            </a:extLst>
          </p:cNvPr>
          <p:cNvCxnSpPr>
            <a:cxnSpLocks/>
          </p:cNvCxnSpPr>
          <p:nvPr/>
        </p:nvCxnSpPr>
        <p:spPr>
          <a:xfrm>
            <a:off x="2831690" y="2654710"/>
            <a:ext cx="373627" cy="513736"/>
          </a:xfrm>
          <a:prstGeom prst="straightConnector1">
            <a:avLst/>
          </a:prstGeom>
          <a:ln w="57150">
            <a:solidFill>
              <a:srgbClr val="00B05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02159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2D7713-6BDD-45F2-872A-FEE711A2185B}"/>
              </a:ext>
            </a:extLst>
          </p:cNvPr>
          <p:cNvSpPr>
            <a:spLocks noGrp="1"/>
          </p:cNvSpPr>
          <p:nvPr>
            <p:ph type="title"/>
          </p:nvPr>
        </p:nvSpPr>
        <p:spPr/>
        <p:txBody>
          <a:bodyPr/>
          <a:lstStyle/>
          <a:p>
            <a:r>
              <a:rPr lang="es-BO" dirty="0"/>
              <a:t>PASO 2: CREAR LA TABLA CAMPEONATO</a:t>
            </a:r>
            <a:endParaRPr lang="en-US" dirty="0"/>
          </a:p>
        </p:txBody>
      </p:sp>
      <p:pic>
        <p:nvPicPr>
          <p:cNvPr id="5" name="Marcador de contenido 4">
            <a:extLst>
              <a:ext uri="{FF2B5EF4-FFF2-40B4-BE49-F238E27FC236}">
                <a16:creationId xmlns:a16="http://schemas.microsoft.com/office/drawing/2014/main" id="{9AD4B116-DB67-4AAE-93BD-CD4E8A9566E2}"/>
              </a:ext>
            </a:extLst>
          </p:cNvPr>
          <p:cNvPicPr>
            <a:picLocks noGrp="1" noChangeAspect="1"/>
          </p:cNvPicPr>
          <p:nvPr>
            <p:ph idx="1"/>
          </p:nvPr>
        </p:nvPicPr>
        <p:blipFill rotWithShape="1">
          <a:blip r:embed="rId2"/>
          <a:srcRect l="26243" t="27575" r="40527" b="55317"/>
          <a:stretch/>
        </p:blipFill>
        <p:spPr>
          <a:xfrm>
            <a:off x="2722020" y="2121832"/>
            <a:ext cx="6747960" cy="1954162"/>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8520D0CD-2714-40EE-AFAB-7FCA2A1D03E8}"/>
              </a:ext>
            </a:extLst>
          </p:cNvPr>
          <p:cNvSpPr txBox="1"/>
          <p:nvPr/>
        </p:nvSpPr>
        <p:spPr>
          <a:xfrm>
            <a:off x="1750142" y="4354051"/>
            <a:ext cx="8691716" cy="2585323"/>
          </a:xfrm>
          <a:prstGeom prst="rect">
            <a:avLst/>
          </a:prstGeom>
          <a:noFill/>
        </p:spPr>
        <p:txBody>
          <a:bodyPr wrap="square" rtlCol="0">
            <a:spAutoFit/>
          </a:bodyPr>
          <a:lstStyle/>
          <a:p>
            <a:r>
              <a:rPr lang="es-BO" dirty="0"/>
              <a:t>El comando CREATE TABLE se usa para la creación de tablas, dichas tablas deben presentar campos o variables las cuales pueden ser VARCHAR (similar a los </a:t>
            </a:r>
            <a:r>
              <a:rPr lang="es-BO" dirty="0" err="1"/>
              <a:t>string</a:t>
            </a:r>
            <a:r>
              <a:rPr lang="es-BO" dirty="0"/>
              <a:t> en </a:t>
            </a:r>
            <a:r>
              <a:rPr lang="es-BO" dirty="0" err="1"/>
              <a:t>c#</a:t>
            </a:r>
            <a:r>
              <a:rPr lang="es-BO" dirty="0"/>
              <a:t>) , CHAR() o INTEGER (variable de tipo entero).</a:t>
            </a:r>
          </a:p>
          <a:p>
            <a:endParaRPr lang="es-BO" dirty="0"/>
          </a:p>
          <a:p>
            <a:r>
              <a:rPr lang="es-BO" dirty="0"/>
              <a:t>NOT NULL es usado para que no se acepte campos vacíos o sin llenar.</a:t>
            </a:r>
          </a:p>
          <a:p>
            <a:endParaRPr lang="es-BO" dirty="0"/>
          </a:p>
          <a:p>
            <a:pPr algn="l" rtl="0"/>
            <a:r>
              <a:rPr lang="es-BO" dirty="0"/>
              <a:t>PRIMARY KEY o llave primaria </a:t>
            </a:r>
            <a:r>
              <a:rPr lang="es-ES" b="0" i="0" dirty="0">
                <a:solidFill>
                  <a:srgbClr val="212121"/>
                </a:solidFill>
                <a:effectLst/>
              </a:rPr>
              <a:t>es para declarar a un campo el cual no puede repetirse y no puede ser nulo; ejemplo: para llenar el carnet en la tabla</a:t>
            </a:r>
            <a:r>
              <a:rPr lang="es-ES" b="0" i="0" dirty="0">
                <a:solidFill>
                  <a:srgbClr val="212121"/>
                </a:solidFill>
                <a:effectLst/>
                <a:latin typeface="Poppins" panose="020B0502040204020203" pitchFamily="2" charset="0"/>
              </a:rPr>
              <a:t>.</a:t>
            </a:r>
          </a:p>
          <a:p>
            <a:endParaRPr lang="en-US" dirty="0"/>
          </a:p>
        </p:txBody>
      </p:sp>
      <p:cxnSp>
        <p:nvCxnSpPr>
          <p:cNvPr id="7" name="Conector recto de flecha 6">
            <a:extLst>
              <a:ext uri="{FF2B5EF4-FFF2-40B4-BE49-F238E27FC236}">
                <a16:creationId xmlns:a16="http://schemas.microsoft.com/office/drawing/2014/main" id="{A60E60C4-A554-4475-A677-21056426664B}"/>
              </a:ext>
            </a:extLst>
          </p:cNvPr>
          <p:cNvCxnSpPr>
            <a:cxnSpLocks/>
          </p:cNvCxnSpPr>
          <p:nvPr/>
        </p:nvCxnSpPr>
        <p:spPr>
          <a:xfrm flipV="1">
            <a:off x="3303639" y="2377471"/>
            <a:ext cx="349046" cy="326400"/>
          </a:xfrm>
          <a:prstGeom prst="straightConnector1">
            <a:avLst/>
          </a:prstGeom>
          <a:ln w="57150">
            <a:solidFill>
              <a:srgbClr val="00B05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8" name="Conector recto de flecha 7">
            <a:extLst>
              <a:ext uri="{FF2B5EF4-FFF2-40B4-BE49-F238E27FC236}">
                <a16:creationId xmlns:a16="http://schemas.microsoft.com/office/drawing/2014/main" id="{CC946137-3248-4455-8423-D4FCD6E10479}"/>
              </a:ext>
            </a:extLst>
          </p:cNvPr>
          <p:cNvCxnSpPr>
            <a:cxnSpLocks/>
          </p:cNvCxnSpPr>
          <p:nvPr/>
        </p:nvCxnSpPr>
        <p:spPr>
          <a:xfrm flipH="1">
            <a:off x="6381134" y="2409464"/>
            <a:ext cx="442451" cy="383458"/>
          </a:xfrm>
          <a:prstGeom prst="straightConnector1">
            <a:avLst/>
          </a:prstGeom>
          <a:ln w="57150">
            <a:solidFill>
              <a:srgbClr val="00B05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9" name="Conector recto de flecha 8">
            <a:extLst>
              <a:ext uri="{FF2B5EF4-FFF2-40B4-BE49-F238E27FC236}">
                <a16:creationId xmlns:a16="http://schemas.microsoft.com/office/drawing/2014/main" id="{BF2D6A21-48E6-434D-BBF1-EC2911DF7D36}"/>
              </a:ext>
            </a:extLst>
          </p:cNvPr>
          <p:cNvCxnSpPr>
            <a:cxnSpLocks/>
          </p:cNvCxnSpPr>
          <p:nvPr/>
        </p:nvCxnSpPr>
        <p:spPr>
          <a:xfrm flipH="1">
            <a:off x="7473274" y="2409464"/>
            <a:ext cx="442451" cy="383458"/>
          </a:xfrm>
          <a:prstGeom prst="straightConnector1">
            <a:avLst/>
          </a:prstGeom>
          <a:ln w="57150">
            <a:solidFill>
              <a:srgbClr val="00B05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0" name="Conector recto de flecha 9">
            <a:extLst>
              <a:ext uri="{FF2B5EF4-FFF2-40B4-BE49-F238E27FC236}">
                <a16:creationId xmlns:a16="http://schemas.microsoft.com/office/drawing/2014/main" id="{DD2D9074-B5A0-4399-9503-E5574D103FD3}"/>
              </a:ext>
            </a:extLst>
          </p:cNvPr>
          <p:cNvCxnSpPr>
            <a:cxnSpLocks/>
          </p:cNvCxnSpPr>
          <p:nvPr/>
        </p:nvCxnSpPr>
        <p:spPr>
          <a:xfrm flipH="1" flipV="1">
            <a:off x="6454877" y="3679723"/>
            <a:ext cx="294966" cy="396271"/>
          </a:xfrm>
          <a:prstGeom prst="straightConnector1">
            <a:avLst/>
          </a:prstGeom>
          <a:ln w="57150">
            <a:solidFill>
              <a:srgbClr val="00B05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72847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6E9F8D-4796-42B9-98E5-A096967CC023}"/>
              </a:ext>
            </a:extLst>
          </p:cNvPr>
          <p:cNvSpPr>
            <a:spLocks noGrp="1"/>
          </p:cNvSpPr>
          <p:nvPr>
            <p:ph type="title"/>
          </p:nvPr>
        </p:nvSpPr>
        <p:spPr/>
        <p:txBody>
          <a:bodyPr/>
          <a:lstStyle/>
          <a:p>
            <a:r>
              <a:rPr lang="es-BO" dirty="0"/>
              <a:t>PASO 2: CREAR LA TABLA 	equipo</a:t>
            </a:r>
            <a:endParaRPr lang="en-US" dirty="0"/>
          </a:p>
        </p:txBody>
      </p:sp>
      <p:pic>
        <p:nvPicPr>
          <p:cNvPr id="5" name="Marcador de contenido 4">
            <a:extLst>
              <a:ext uri="{FF2B5EF4-FFF2-40B4-BE49-F238E27FC236}">
                <a16:creationId xmlns:a16="http://schemas.microsoft.com/office/drawing/2014/main" id="{AD02F74C-3829-4048-B040-313636362C8D}"/>
              </a:ext>
            </a:extLst>
          </p:cNvPr>
          <p:cNvPicPr>
            <a:picLocks noGrp="1" noChangeAspect="1"/>
          </p:cNvPicPr>
          <p:nvPr>
            <p:ph idx="1"/>
          </p:nvPr>
        </p:nvPicPr>
        <p:blipFill rotWithShape="1">
          <a:blip r:embed="rId2"/>
          <a:srcRect l="25942" t="19823" r="33460" b="54783"/>
          <a:stretch/>
        </p:blipFill>
        <p:spPr>
          <a:xfrm>
            <a:off x="2578675" y="2191420"/>
            <a:ext cx="7034649" cy="2475159"/>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BCF4B08F-2450-480F-BA4F-718B57D9453A}"/>
              </a:ext>
            </a:extLst>
          </p:cNvPr>
          <p:cNvSpPr txBox="1"/>
          <p:nvPr/>
        </p:nvSpPr>
        <p:spPr>
          <a:xfrm>
            <a:off x="1971367" y="4955515"/>
            <a:ext cx="8249264" cy="1200329"/>
          </a:xfrm>
          <a:prstGeom prst="rect">
            <a:avLst/>
          </a:prstGeom>
          <a:noFill/>
        </p:spPr>
        <p:txBody>
          <a:bodyPr wrap="square" rtlCol="0">
            <a:spAutoFit/>
          </a:bodyPr>
          <a:lstStyle/>
          <a:p>
            <a:r>
              <a:rPr lang="es-BO" dirty="0"/>
              <a:t>Se usan los mismos conceptos que la anterior tabla, aumentando ahora el uso del </a:t>
            </a:r>
            <a:r>
              <a:rPr lang="es-ES" i="0" dirty="0">
                <a:solidFill>
                  <a:srgbClr val="212121"/>
                </a:solidFill>
                <a:effectLst/>
              </a:rPr>
              <a:t>FOREIGN KEY </a:t>
            </a:r>
            <a:r>
              <a:rPr lang="es-ES" dirty="0">
                <a:solidFill>
                  <a:srgbClr val="212121"/>
                </a:solidFill>
              </a:rPr>
              <a:t>o </a:t>
            </a:r>
            <a:r>
              <a:rPr lang="es-ES" b="0" i="0" dirty="0">
                <a:solidFill>
                  <a:srgbClr val="212121"/>
                </a:solidFill>
                <a:effectLst/>
              </a:rPr>
              <a:t>clave foránea, sirve para relacionar tablas y sus columnas, haciendo referencia mediante REFERENCES a la columna de otra tabla en la tabla que se presenta</a:t>
            </a:r>
            <a:r>
              <a:rPr lang="es-BO" b="0" i="0" dirty="0">
                <a:solidFill>
                  <a:srgbClr val="212121"/>
                </a:solidFill>
                <a:effectLst/>
              </a:rPr>
              <a:t>.</a:t>
            </a:r>
            <a:endParaRPr lang="en-US" dirty="0"/>
          </a:p>
        </p:txBody>
      </p:sp>
      <p:cxnSp>
        <p:nvCxnSpPr>
          <p:cNvPr id="7" name="Conector recto de flecha 6">
            <a:extLst>
              <a:ext uri="{FF2B5EF4-FFF2-40B4-BE49-F238E27FC236}">
                <a16:creationId xmlns:a16="http://schemas.microsoft.com/office/drawing/2014/main" id="{B94AA162-67DC-45E4-8435-1DE5ECEC19B6}"/>
              </a:ext>
            </a:extLst>
          </p:cNvPr>
          <p:cNvCxnSpPr>
            <a:cxnSpLocks/>
          </p:cNvCxnSpPr>
          <p:nvPr/>
        </p:nvCxnSpPr>
        <p:spPr>
          <a:xfrm>
            <a:off x="3342968" y="3746090"/>
            <a:ext cx="398207" cy="339214"/>
          </a:xfrm>
          <a:prstGeom prst="straightConnector1">
            <a:avLst/>
          </a:prstGeom>
          <a:ln w="57150">
            <a:solidFill>
              <a:srgbClr val="00B05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1323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34E0E6-64A0-485A-8AE6-95CCD39FB556}"/>
              </a:ext>
            </a:extLst>
          </p:cNvPr>
          <p:cNvSpPr>
            <a:spLocks noGrp="1"/>
          </p:cNvSpPr>
          <p:nvPr>
            <p:ph type="title"/>
          </p:nvPr>
        </p:nvSpPr>
        <p:spPr/>
        <p:txBody>
          <a:bodyPr/>
          <a:lstStyle/>
          <a:p>
            <a:r>
              <a:rPr lang="es-BO" dirty="0"/>
              <a:t>PASO 2: CREAR LA TABLA JUGADOR</a:t>
            </a:r>
            <a:endParaRPr lang="en-US" dirty="0"/>
          </a:p>
        </p:txBody>
      </p:sp>
      <p:pic>
        <p:nvPicPr>
          <p:cNvPr id="5" name="Marcador de contenido 4">
            <a:extLst>
              <a:ext uri="{FF2B5EF4-FFF2-40B4-BE49-F238E27FC236}">
                <a16:creationId xmlns:a16="http://schemas.microsoft.com/office/drawing/2014/main" id="{A5FB89E9-EB33-491A-B17D-B9DF9A6A0AE5}"/>
              </a:ext>
            </a:extLst>
          </p:cNvPr>
          <p:cNvPicPr>
            <a:picLocks noGrp="1" noChangeAspect="1"/>
          </p:cNvPicPr>
          <p:nvPr>
            <p:ph idx="1"/>
          </p:nvPr>
        </p:nvPicPr>
        <p:blipFill rotWithShape="1">
          <a:blip r:embed="rId2"/>
          <a:srcRect l="26092" t="19555" r="36618" b="46229"/>
          <a:stretch/>
        </p:blipFill>
        <p:spPr>
          <a:xfrm>
            <a:off x="2943007" y="2015386"/>
            <a:ext cx="6305985" cy="3254703"/>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83349F6C-CB5B-4BD1-A505-50FBEFDE977C}"/>
              </a:ext>
            </a:extLst>
          </p:cNvPr>
          <p:cNvSpPr txBox="1"/>
          <p:nvPr/>
        </p:nvSpPr>
        <p:spPr>
          <a:xfrm>
            <a:off x="1995947" y="5476568"/>
            <a:ext cx="8200103" cy="923330"/>
          </a:xfrm>
          <a:prstGeom prst="rect">
            <a:avLst/>
          </a:prstGeom>
          <a:noFill/>
        </p:spPr>
        <p:txBody>
          <a:bodyPr wrap="square" rtlCol="0">
            <a:spAutoFit/>
          </a:bodyPr>
          <a:lstStyle/>
          <a:p>
            <a:r>
              <a:rPr lang="es-BO" dirty="0"/>
              <a:t>Se hace el uso de los mismos conceptos ya presentados, añadiendo como modo de repaso el uso de ALTER TABLE (sirve para alterar una tabla existente), añadiendo un nuevo campo mediante ADD y declarando su tipo de variable.</a:t>
            </a:r>
            <a:endParaRPr lang="en-US" dirty="0"/>
          </a:p>
        </p:txBody>
      </p:sp>
      <p:cxnSp>
        <p:nvCxnSpPr>
          <p:cNvPr id="7" name="Conector recto de flecha 6">
            <a:extLst>
              <a:ext uri="{FF2B5EF4-FFF2-40B4-BE49-F238E27FC236}">
                <a16:creationId xmlns:a16="http://schemas.microsoft.com/office/drawing/2014/main" id="{56B6A80D-F86F-40A5-9B51-79BC3FBECE9C}"/>
              </a:ext>
            </a:extLst>
          </p:cNvPr>
          <p:cNvCxnSpPr>
            <a:cxnSpLocks/>
          </p:cNvCxnSpPr>
          <p:nvPr/>
        </p:nvCxnSpPr>
        <p:spPr>
          <a:xfrm flipH="1">
            <a:off x="7133303" y="4567084"/>
            <a:ext cx="442451" cy="383458"/>
          </a:xfrm>
          <a:prstGeom prst="straightConnector1">
            <a:avLst/>
          </a:prstGeom>
          <a:ln w="57150">
            <a:solidFill>
              <a:srgbClr val="00B05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9251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AAAC9F-1818-4C31-8E07-8168AC213EC2}"/>
              </a:ext>
            </a:extLst>
          </p:cNvPr>
          <p:cNvSpPr>
            <a:spLocks noGrp="1"/>
          </p:cNvSpPr>
          <p:nvPr>
            <p:ph type="title"/>
          </p:nvPr>
        </p:nvSpPr>
        <p:spPr/>
        <p:txBody>
          <a:bodyPr/>
          <a:lstStyle/>
          <a:p>
            <a:r>
              <a:rPr lang="es-BO" dirty="0"/>
              <a:t>PASO 5:  VISUALIZACION DEL DIAGRAMA DE TABLAS</a:t>
            </a:r>
            <a:endParaRPr lang="en-US" dirty="0"/>
          </a:p>
        </p:txBody>
      </p:sp>
      <p:pic>
        <p:nvPicPr>
          <p:cNvPr id="5" name="Marcador de contenido 4">
            <a:extLst>
              <a:ext uri="{FF2B5EF4-FFF2-40B4-BE49-F238E27FC236}">
                <a16:creationId xmlns:a16="http://schemas.microsoft.com/office/drawing/2014/main" id="{CA9A0977-9855-485F-9FC5-35B7949115B6}"/>
              </a:ext>
            </a:extLst>
          </p:cNvPr>
          <p:cNvPicPr>
            <a:picLocks noGrp="1" noChangeAspect="1"/>
          </p:cNvPicPr>
          <p:nvPr>
            <p:ph idx="1"/>
          </p:nvPr>
        </p:nvPicPr>
        <p:blipFill rotWithShape="1">
          <a:blip r:embed="rId2"/>
          <a:srcRect l="-221" t="6993" r="52557" b="27250"/>
          <a:stretch/>
        </p:blipFill>
        <p:spPr>
          <a:xfrm>
            <a:off x="404211" y="2148751"/>
            <a:ext cx="5536798" cy="4296697"/>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794690F8-5FA4-4752-8A30-3C567879C26E}"/>
              </a:ext>
            </a:extLst>
          </p:cNvPr>
          <p:cNvPicPr/>
          <p:nvPr/>
        </p:nvPicPr>
        <p:blipFill rotWithShape="1">
          <a:blip r:embed="rId3"/>
          <a:srcRect l="47692" t="12308" r="36282" b="41424"/>
          <a:stretch/>
        </p:blipFill>
        <p:spPr bwMode="auto">
          <a:xfrm>
            <a:off x="8587020" y="1977090"/>
            <a:ext cx="3200769" cy="464001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7" name="CuadroTexto 6">
            <a:extLst>
              <a:ext uri="{FF2B5EF4-FFF2-40B4-BE49-F238E27FC236}">
                <a16:creationId xmlns:a16="http://schemas.microsoft.com/office/drawing/2014/main" id="{E2E61BF1-20A6-4D49-84DD-AE1D46B84073}"/>
              </a:ext>
            </a:extLst>
          </p:cNvPr>
          <p:cNvSpPr txBox="1"/>
          <p:nvPr/>
        </p:nvSpPr>
        <p:spPr>
          <a:xfrm>
            <a:off x="6361472" y="2136338"/>
            <a:ext cx="1907458" cy="2585323"/>
          </a:xfrm>
          <a:prstGeom prst="rect">
            <a:avLst/>
          </a:prstGeom>
          <a:noFill/>
        </p:spPr>
        <p:txBody>
          <a:bodyPr wrap="square" rtlCol="0">
            <a:spAutoFit/>
          </a:bodyPr>
          <a:lstStyle/>
          <a:p>
            <a:r>
              <a:rPr lang="es-BO" dirty="0"/>
              <a:t>Haciendo un clic derecho sobre la carpeta de tablas, vaya y seleccione DIAGRAMS y la opción SHOW VISUALIZATION para poder ver el diagrama.</a:t>
            </a:r>
            <a:endParaRPr lang="en-US" dirty="0"/>
          </a:p>
        </p:txBody>
      </p:sp>
      <p:cxnSp>
        <p:nvCxnSpPr>
          <p:cNvPr id="9" name="Conector recto de flecha 8">
            <a:extLst>
              <a:ext uri="{FF2B5EF4-FFF2-40B4-BE49-F238E27FC236}">
                <a16:creationId xmlns:a16="http://schemas.microsoft.com/office/drawing/2014/main" id="{D6208B75-E17A-4F79-8A35-CF0086F9C0FE}"/>
              </a:ext>
            </a:extLst>
          </p:cNvPr>
          <p:cNvCxnSpPr/>
          <p:nvPr/>
        </p:nvCxnSpPr>
        <p:spPr>
          <a:xfrm>
            <a:off x="6528620" y="5329084"/>
            <a:ext cx="1396181" cy="0"/>
          </a:xfrm>
          <a:prstGeom prst="straightConnector1">
            <a:avLst/>
          </a:prstGeom>
          <a:ln w="76200">
            <a:solidFill>
              <a:srgbClr val="00B0F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Conector recto de flecha 11">
            <a:extLst>
              <a:ext uri="{FF2B5EF4-FFF2-40B4-BE49-F238E27FC236}">
                <a16:creationId xmlns:a16="http://schemas.microsoft.com/office/drawing/2014/main" id="{46CC9CA1-A29C-40EE-9AAD-09556220CA21}"/>
              </a:ext>
            </a:extLst>
          </p:cNvPr>
          <p:cNvCxnSpPr>
            <a:cxnSpLocks/>
          </p:cNvCxnSpPr>
          <p:nvPr/>
        </p:nvCxnSpPr>
        <p:spPr>
          <a:xfrm flipH="1">
            <a:off x="1897626" y="3146323"/>
            <a:ext cx="442451" cy="383458"/>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6" name="Conector recto de flecha 15">
            <a:extLst>
              <a:ext uri="{FF2B5EF4-FFF2-40B4-BE49-F238E27FC236}">
                <a16:creationId xmlns:a16="http://schemas.microsoft.com/office/drawing/2014/main" id="{84D3D40E-B1F4-496F-B50A-D1F820C599E6}"/>
              </a:ext>
            </a:extLst>
          </p:cNvPr>
          <p:cNvCxnSpPr>
            <a:cxnSpLocks/>
          </p:cNvCxnSpPr>
          <p:nvPr/>
        </p:nvCxnSpPr>
        <p:spPr>
          <a:xfrm flipH="1">
            <a:off x="2807110" y="5481484"/>
            <a:ext cx="442451" cy="383458"/>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7" name="Conector recto de flecha 16">
            <a:extLst>
              <a:ext uri="{FF2B5EF4-FFF2-40B4-BE49-F238E27FC236}">
                <a16:creationId xmlns:a16="http://schemas.microsoft.com/office/drawing/2014/main" id="{3859B08B-DADF-4776-B08A-0E4046152AF0}"/>
              </a:ext>
            </a:extLst>
          </p:cNvPr>
          <p:cNvCxnSpPr>
            <a:cxnSpLocks/>
          </p:cNvCxnSpPr>
          <p:nvPr/>
        </p:nvCxnSpPr>
        <p:spPr>
          <a:xfrm flipH="1">
            <a:off x="4694338" y="5442155"/>
            <a:ext cx="442451" cy="383458"/>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9981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5CFFD-0F66-4D43-AE5F-394AB83BAA95}"/>
              </a:ext>
            </a:extLst>
          </p:cNvPr>
          <p:cNvSpPr>
            <a:spLocks noGrp="1"/>
          </p:cNvSpPr>
          <p:nvPr>
            <p:ph type="title"/>
          </p:nvPr>
        </p:nvSpPr>
        <p:spPr/>
        <p:txBody>
          <a:bodyPr/>
          <a:lstStyle/>
          <a:p>
            <a:r>
              <a:rPr lang="es-BO" dirty="0"/>
              <a:t>Paso 6: llenar datos en la tabla campeonato</a:t>
            </a:r>
            <a:endParaRPr lang="en-US" dirty="0"/>
          </a:p>
        </p:txBody>
      </p:sp>
      <p:pic>
        <p:nvPicPr>
          <p:cNvPr id="5" name="Marcador de contenido 4">
            <a:extLst>
              <a:ext uri="{FF2B5EF4-FFF2-40B4-BE49-F238E27FC236}">
                <a16:creationId xmlns:a16="http://schemas.microsoft.com/office/drawing/2014/main" id="{E4E8CEB2-9688-4C40-82BB-B5AC277E0061}"/>
              </a:ext>
            </a:extLst>
          </p:cNvPr>
          <p:cNvPicPr>
            <a:picLocks noGrp="1" noChangeAspect="1"/>
          </p:cNvPicPr>
          <p:nvPr>
            <p:ph idx="1"/>
          </p:nvPr>
        </p:nvPicPr>
        <p:blipFill rotWithShape="1">
          <a:blip r:embed="rId2"/>
          <a:srcRect l="26393" t="30515" r="30604" b="55852"/>
          <a:stretch/>
        </p:blipFill>
        <p:spPr>
          <a:xfrm>
            <a:off x="2095488" y="2260342"/>
            <a:ext cx="8001024" cy="1426755"/>
          </a:xfrm>
          <a:prstGeom prst="rect">
            <a:avLst/>
          </a:prstGeom>
          <a:ln>
            <a:no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E8ACA589-400F-4AA0-99A2-DDDFFD5DC4EB}"/>
              </a:ext>
            </a:extLst>
          </p:cNvPr>
          <p:cNvSpPr txBox="1"/>
          <p:nvPr/>
        </p:nvSpPr>
        <p:spPr>
          <a:xfrm>
            <a:off x="2880851" y="4503174"/>
            <a:ext cx="6430297" cy="1200329"/>
          </a:xfrm>
          <a:prstGeom prst="rect">
            <a:avLst/>
          </a:prstGeom>
          <a:noFill/>
        </p:spPr>
        <p:txBody>
          <a:bodyPr wrap="square" rtlCol="0">
            <a:spAutoFit/>
          </a:bodyPr>
          <a:lstStyle/>
          <a:p>
            <a:r>
              <a:rPr lang="es-BO" dirty="0"/>
              <a:t>Mediante los comandos INSERT INTO () VALUES; podemos llenar datos a la tabla seleccionada, recordemos que cada dato debe ser llenado ya que se uso el NOT NULL que no acepta campos vacíos o nulos.</a:t>
            </a:r>
            <a:endParaRPr lang="en-US" dirty="0"/>
          </a:p>
        </p:txBody>
      </p:sp>
      <p:cxnSp>
        <p:nvCxnSpPr>
          <p:cNvPr id="7" name="Conector recto de flecha 6">
            <a:extLst>
              <a:ext uri="{FF2B5EF4-FFF2-40B4-BE49-F238E27FC236}">
                <a16:creationId xmlns:a16="http://schemas.microsoft.com/office/drawing/2014/main" id="{A038B97B-9D98-4773-84CC-C1BDFFC7D5F3}"/>
              </a:ext>
            </a:extLst>
          </p:cNvPr>
          <p:cNvCxnSpPr>
            <a:cxnSpLocks/>
          </p:cNvCxnSpPr>
          <p:nvPr/>
        </p:nvCxnSpPr>
        <p:spPr>
          <a:xfrm flipH="1" flipV="1">
            <a:off x="3549447" y="3283975"/>
            <a:ext cx="471947" cy="776748"/>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9" name="Conector recto de flecha 8">
            <a:extLst>
              <a:ext uri="{FF2B5EF4-FFF2-40B4-BE49-F238E27FC236}">
                <a16:creationId xmlns:a16="http://schemas.microsoft.com/office/drawing/2014/main" id="{99E268BE-E6F0-4B7B-A888-98CEABDC1C94}"/>
              </a:ext>
            </a:extLst>
          </p:cNvPr>
          <p:cNvCxnSpPr>
            <a:cxnSpLocks/>
          </p:cNvCxnSpPr>
          <p:nvPr/>
        </p:nvCxnSpPr>
        <p:spPr>
          <a:xfrm flipH="1" flipV="1">
            <a:off x="9768350" y="3097162"/>
            <a:ext cx="471947" cy="776748"/>
          </a:xfrm>
          <a:prstGeom prst="straightConnector1">
            <a:avLst/>
          </a:pr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833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CC8F04-9456-49F6-9291-01C19DA9D5DB}"/>
              </a:ext>
            </a:extLst>
          </p:cNvPr>
          <p:cNvSpPr>
            <a:spLocks noGrp="1"/>
          </p:cNvSpPr>
          <p:nvPr>
            <p:ph type="title"/>
          </p:nvPr>
        </p:nvSpPr>
        <p:spPr/>
        <p:txBody>
          <a:bodyPr/>
          <a:lstStyle/>
          <a:p>
            <a:r>
              <a:rPr lang="es-BO" dirty="0"/>
              <a:t>Paso 7: llenar datos en la tabla EQUIPO</a:t>
            </a:r>
            <a:endParaRPr lang="en-US" dirty="0"/>
          </a:p>
        </p:txBody>
      </p:sp>
      <p:pic>
        <p:nvPicPr>
          <p:cNvPr id="6" name="Marcador de contenido 5">
            <a:extLst>
              <a:ext uri="{FF2B5EF4-FFF2-40B4-BE49-F238E27FC236}">
                <a16:creationId xmlns:a16="http://schemas.microsoft.com/office/drawing/2014/main" id="{2D7E8D0B-82AC-4319-8F02-A8A361E16B22}"/>
              </a:ext>
            </a:extLst>
          </p:cNvPr>
          <p:cNvPicPr>
            <a:picLocks noGrp="1" noChangeAspect="1"/>
          </p:cNvPicPr>
          <p:nvPr>
            <p:ph idx="1"/>
          </p:nvPr>
        </p:nvPicPr>
        <p:blipFill rotWithShape="1">
          <a:blip r:embed="rId2"/>
          <a:srcRect l="26290" t="26524" r="27016" b="55842"/>
          <a:stretch/>
        </p:blipFill>
        <p:spPr>
          <a:xfrm>
            <a:off x="1274147" y="2866867"/>
            <a:ext cx="9643706" cy="2048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1265664"/>
      </p:ext>
    </p:extLst>
  </p:cSld>
  <p:clrMapOvr>
    <a:masterClrMapping/>
  </p:clrMapOvr>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TM03457464[[fn=Dividendo]]</Template>
  <TotalTime>181</TotalTime>
  <Words>954</Words>
  <Application>Microsoft Office PowerPoint</Application>
  <PresentationFormat>Panorámica</PresentationFormat>
  <Paragraphs>87</Paragraphs>
  <Slides>21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Gill Sans MT</vt:lpstr>
      <vt:lpstr>OpenSans-Bold</vt:lpstr>
      <vt:lpstr>Poppins</vt:lpstr>
      <vt:lpstr>Wingdings 2</vt:lpstr>
      <vt:lpstr>Dividendo</vt:lpstr>
      <vt:lpstr>EVALUACION PROCESUAL HITO 2</vt:lpstr>
      <vt:lpstr>CONSIGNAS SOBRE LA ELABORACION DE LAS TABLAS.</vt:lpstr>
      <vt:lpstr>PASO 1: CREAR UNA NUEVA BASE DE DATOS</vt:lpstr>
      <vt:lpstr>PASO 2: CREAR LA TABLA CAMPEONATO</vt:lpstr>
      <vt:lpstr>PASO 2: CREAR LA TABLA  equipo</vt:lpstr>
      <vt:lpstr>PASO 2: CREAR LA TABLA JUGADOR</vt:lpstr>
      <vt:lpstr>PASO 5:  VISUALIZACION DEL DIAGRAMA DE TABLAS</vt:lpstr>
      <vt:lpstr>Paso 6: llenar datos en la tabla campeonato</vt:lpstr>
      <vt:lpstr>Paso 7: llenar datos en la tabla EQUIPO</vt:lpstr>
      <vt:lpstr>Paso 8: llenar datos en la tabla JUGADOR</vt:lpstr>
      <vt:lpstr>SECCION: MANEJO DE CONSULTAS</vt:lpstr>
      <vt:lpstr>SECCION: MANEJO DE CONSULTAS</vt:lpstr>
      <vt:lpstr>SECCION: MANEJO DE CONSULTAS</vt:lpstr>
      <vt:lpstr>SECCION: MANEJO DE CONSULTAS</vt:lpstr>
      <vt:lpstr>SECCION: MANEJO DE CONSULTAS</vt:lpstr>
      <vt:lpstr>SECCION: MANEJO DE CONSULTAS</vt:lpstr>
      <vt:lpstr>SECCION: MANEJO DE CONSULTAS</vt:lpstr>
      <vt:lpstr>SECCION: MANEJO DE CONCEPTOS.</vt:lpstr>
      <vt:lpstr>SECCION: MANEJO DE CONCEPTOS.</vt:lpstr>
      <vt:lpstr>SECCION: MANEJO DE CONCEPTOS.</vt:lpstr>
      <vt:lpstr>EVALUACION PROCESUAL HITO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EVALUACION PROCESUAL HITO 2</dc:title>
  <dc:creator>Ronal</dc:creator>
  <cp:lastModifiedBy>Ronal</cp:lastModifiedBy>
  <cp:revision>3</cp:revision>
  <dcterms:created xsi:type="dcterms:W3CDTF">2021-09-12T15:36:28Z</dcterms:created>
  <dcterms:modified xsi:type="dcterms:W3CDTF">2021-09-12T22:43:21Z</dcterms:modified>
</cp:coreProperties>
</file>